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858000" cy="9144000"/>
  <p:defaultTextStyle>
    <a:defPPr>
      <a:defRPr lang="ko-KR"/>
    </a:defPPr>
    <a:lvl1pPr marL="0" algn="l" defTabSz="3507730" rtl="0" eaLnBrk="1" latinLnBrk="1" hangingPunct="1">
      <a:defRPr sz="6905" kern="1200">
        <a:solidFill>
          <a:schemeClr val="tx1"/>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D369"/>
    <a:srgbClr val="E6E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95917E-ADBC-473B-A23A-3A52DB73F0F8}" v="1" dt="2023-06-12T06:07:52.840"/>
  </p1510:revLst>
</p1510:revInfo>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90" autoAdjust="0"/>
    <p:restoredTop sz="94660"/>
  </p:normalViewPr>
  <p:slideViewPr>
    <p:cSldViewPr snapToGrid="0">
      <p:cViewPr>
        <p:scale>
          <a:sx n="25" d="100"/>
          <a:sy n="25" d="100"/>
        </p:scale>
        <p:origin x="2118" y="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신동현" userId="204e440b-eb9a-4c54-98a6-5945e9333b72" providerId="ADAL" clId="{1BD31CE1-A5D3-42F3-BABB-2AC8B1C111B3}"/>
    <pc:docChg chg="undo custSel modSld">
      <pc:chgData name="신동현" userId="204e440b-eb9a-4c54-98a6-5945e9333b72" providerId="ADAL" clId="{1BD31CE1-A5D3-42F3-BABB-2AC8B1C111B3}" dt="2023-05-09T07:23:01.953" v="541" actId="1038"/>
      <pc:docMkLst>
        <pc:docMk/>
      </pc:docMkLst>
      <pc:sldChg chg="addSp delSp modSp mod">
        <pc:chgData name="신동현" userId="204e440b-eb9a-4c54-98a6-5945e9333b72" providerId="ADAL" clId="{1BD31CE1-A5D3-42F3-BABB-2AC8B1C111B3}" dt="2023-05-09T07:23:01.953" v="541" actId="1038"/>
        <pc:sldMkLst>
          <pc:docMk/>
          <pc:sldMk cId="612776008" sldId="256"/>
        </pc:sldMkLst>
        <pc:spChg chg="add mod">
          <ac:chgData name="신동현" userId="204e440b-eb9a-4c54-98a6-5945e9333b72" providerId="ADAL" clId="{1BD31CE1-A5D3-42F3-BABB-2AC8B1C111B3}" dt="2023-05-09T07:17:00.976" v="288" actId="1036"/>
          <ac:spMkLst>
            <pc:docMk/>
            <pc:sldMk cId="612776008" sldId="256"/>
            <ac:spMk id="4" creationId="{01B4DFA7-98D7-7A6B-D4F1-2DE1C2A9FC40}"/>
          </ac:spMkLst>
        </pc:spChg>
        <pc:spChg chg="mod">
          <ac:chgData name="신동현" userId="204e440b-eb9a-4c54-98a6-5945e9333b72" providerId="ADAL" clId="{1BD31CE1-A5D3-42F3-BABB-2AC8B1C111B3}" dt="2023-05-09T07:17:36.801" v="301" actId="20577"/>
          <ac:spMkLst>
            <pc:docMk/>
            <pc:sldMk cId="612776008" sldId="256"/>
            <ac:spMk id="5" creationId="{FC489457-A6D9-3DF6-CD44-1898F954C5E5}"/>
          </ac:spMkLst>
        </pc:spChg>
        <pc:spChg chg="add mod">
          <ac:chgData name="신동현" userId="204e440b-eb9a-4c54-98a6-5945e9333b72" providerId="ADAL" clId="{1BD31CE1-A5D3-42F3-BABB-2AC8B1C111B3}" dt="2023-05-09T07:17:00.976" v="288" actId="1036"/>
          <ac:spMkLst>
            <pc:docMk/>
            <pc:sldMk cId="612776008" sldId="256"/>
            <ac:spMk id="6" creationId="{B0A1E525-1EEF-E103-1F41-8A70DD370242}"/>
          </ac:spMkLst>
        </pc:spChg>
        <pc:spChg chg="add mod">
          <ac:chgData name="신동현" userId="204e440b-eb9a-4c54-98a6-5945e9333b72" providerId="ADAL" clId="{1BD31CE1-A5D3-42F3-BABB-2AC8B1C111B3}" dt="2023-05-09T07:22:48.147" v="533" actId="1036"/>
          <ac:spMkLst>
            <pc:docMk/>
            <pc:sldMk cId="612776008" sldId="256"/>
            <ac:spMk id="11" creationId="{1FFA6605-3C41-CA0A-E6AE-70595C85907C}"/>
          </ac:spMkLst>
        </pc:spChg>
        <pc:spChg chg="add mod">
          <ac:chgData name="신동현" userId="204e440b-eb9a-4c54-98a6-5945e9333b72" providerId="ADAL" clId="{1BD31CE1-A5D3-42F3-BABB-2AC8B1C111B3}" dt="2023-05-09T07:15:13.320" v="226" actId="1037"/>
          <ac:spMkLst>
            <pc:docMk/>
            <pc:sldMk cId="612776008" sldId="256"/>
            <ac:spMk id="13" creationId="{00975221-B562-3533-DDE4-7DE503A0D41B}"/>
          </ac:spMkLst>
        </pc:spChg>
        <pc:spChg chg="add mod">
          <ac:chgData name="신동현" userId="204e440b-eb9a-4c54-98a6-5945e9333b72" providerId="ADAL" clId="{1BD31CE1-A5D3-42F3-BABB-2AC8B1C111B3}" dt="2023-05-09T07:17:05.361" v="291" actId="1035"/>
          <ac:spMkLst>
            <pc:docMk/>
            <pc:sldMk cId="612776008" sldId="256"/>
            <ac:spMk id="14" creationId="{75F0C1AC-4025-BBC6-2955-02F9D3A22EDA}"/>
          </ac:spMkLst>
        </pc:spChg>
        <pc:spChg chg="mod">
          <ac:chgData name="신동현" userId="204e440b-eb9a-4c54-98a6-5945e9333b72" providerId="ADAL" clId="{1BD31CE1-A5D3-42F3-BABB-2AC8B1C111B3}" dt="2023-05-09T07:06:11.132" v="84" actId="1035"/>
          <ac:spMkLst>
            <pc:docMk/>
            <pc:sldMk cId="612776008" sldId="256"/>
            <ac:spMk id="22" creationId="{624E5164-25FE-44B9-BD06-6F21B7C7C008}"/>
          </ac:spMkLst>
        </pc:spChg>
        <pc:spChg chg="mod">
          <ac:chgData name="신동현" userId="204e440b-eb9a-4c54-98a6-5945e9333b72" providerId="ADAL" clId="{1BD31CE1-A5D3-42F3-BABB-2AC8B1C111B3}" dt="2023-05-09T07:15:21.345" v="234" actId="1036"/>
          <ac:spMkLst>
            <pc:docMk/>
            <pc:sldMk cId="612776008" sldId="256"/>
            <ac:spMk id="23" creationId="{F0614CC0-0AB4-2C7E-C1F2-9EB0F3A3F491}"/>
          </ac:spMkLst>
        </pc:spChg>
        <pc:spChg chg="add mod">
          <ac:chgData name="신동현" userId="204e440b-eb9a-4c54-98a6-5945e9333b72" providerId="ADAL" clId="{1BD31CE1-A5D3-42F3-BABB-2AC8B1C111B3}" dt="2023-05-09T07:22:48.147" v="533" actId="1036"/>
          <ac:spMkLst>
            <pc:docMk/>
            <pc:sldMk cId="612776008" sldId="256"/>
            <ac:spMk id="24" creationId="{FDD67027-3228-34A2-F080-B2E03F828D40}"/>
          </ac:spMkLst>
        </pc:spChg>
        <pc:spChg chg="add mod">
          <ac:chgData name="신동현" userId="204e440b-eb9a-4c54-98a6-5945e9333b72" providerId="ADAL" clId="{1BD31CE1-A5D3-42F3-BABB-2AC8B1C111B3}" dt="2023-05-09T07:22:48.147" v="533" actId="1036"/>
          <ac:spMkLst>
            <pc:docMk/>
            <pc:sldMk cId="612776008" sldId="256"/>
            <ac:spMk id="25" creationId="{5F42AD68-BCF1-ABBF-DA7E-6E2809068FB4}"/>
          </ac:spMkLst>
        </pc:spChg>
        <pc:spChg chg="add mod">
          <ac:chgData name="신동현" userId="204e440b-eb9a-4c54-98a6-5945e9333b72" providerId="ADAL" clId="{1BD31CE1-A5D3-42F3-BABB-2AC8B1C111B3}" dt="2023-05-09T07:22:23.626" v="506" actId="571"/>
          <ac:spMkLst>
            <pc:docMk/>
            <pc:sldMk cId="612776008" sldId="256"/>
            <ac:spMk id="30" creationId="{297D09BF-66D7-23DF-2999-00BBCDAADA49}"/>
          </ac:spMkLst>
        </pc:spChg>
        <pc:spChg chg="add mod">
          <ac:chgData name="신동현" userId="204e440b-eb9a-4c54-98a6-5945e9333b72" providerId="ADAL" clId="{1BD31CE1-A5D3-42F3-BABB-2AC8B1C111B3}" dt="2023-05-09T07:22:42.913" v="528" actId="1036"/>
          <ac:spMkLst>
            <pc:docMk/>
            <pc:sldMk cId="612776008" sldId="256"/>
            <ac:spMk id="33" creationId="{44D98E3A-94FE-48E4-4485-562C6DA890FC}"/>
          </ac:spMkLst>
        </pc:spChg>
        <pc:spChg chg="mod">
          <ac:chgData name="신동현" userId="204e440b-eb9a-4c54-98a6-5945e9333b72" providerId="ADAL" clId="{1BD31CE1-A5D3-42F3-BABB-2AC8B1C111B3}" dt="2023-05-09T07:21:17.807" v="437" actId="1035"/>
          <ac:spMkLst>
            <pc:docMk/>
            <pc:sldMk cId="612776008" sldId="256"/>
            <ac:spMk id="36" creationId="{C666275B-1D18-72CA-5D91-931F24C39B8C}"/>
          </ac:spMkLst>
        </pc:spChg>
        <pc:spChg chg="mod">
          <ac:chgData name="신동현" userId="204e440b-eb9a-4c54-98a6-5945e9333b72" providerId="ADAL" clId="{1BD31CE1-A5D3-42F3-BABB-2AC8B1C111B3}" dt="2023-05-09T07:22:38.416" v="521" actId="1035"/>
          <ac:spMkLst>
            <pc:docMk/>
            <pc:sldMk cId="612776008" sldId="256"/>
            <ac:spMk id="37" creationId="{7BE14F62-1605-1B74-2A8B-326C2CB34904}"/>
          </ac:spMkLst>
        </pc:spChg>
        <pc:spChg chg="add mod">
          <ac:chgData name="신동현" userId="204e440b-eb9a-4c54-98a6-5945e9333b72" providerId="ADAL" clId="{1BD31CE1-A5D3-42F3-BABB-2AC8B1C111B3}" dt="2023-05-09T07:23:01.953" v="541" actId="1038"/>
          <ac:spMkLst>
            <pc:docMk/>
            <pc:sldMk cId="612776008" sldId="256"/>
            <ac:spMk id="39" creationId="{1741FA4A-EC51-C5D4-E93B-E9EBE2FC791F}"/>
          </ac:spMkLst>
        </pc:spChg>
        <pc:spChg chg="mod">
          <ac:chgData name="신동현" userId="204e440b-eb9a-4c54-98a6-5945e9333b72" providerId="ADAL" clId="{1BD31CE1-A5D3-42F3-BABB-2AC8B1C111B3}" dt="2023-05-09T07:17:00.976" v="288" actId="1036"/>
          <ac:spMkLst>
            <pc:docMk/>
            <pc:sldMk cId="612776008" sldId="256"/>
            <ac:spMk id="53" creationId="{C0606B5A-10D9-4221-9D58-B8C26F33B52E}"/>
          </ac:spMkLst>
        </pc:spChg>
        <pc:picChg chg="add mod">
          <ac:chgData name="신동현" userId="204e440b-eb9a-4c54-98a6-5945e9333b72" providerId="ADAL" clId="{1BD31CE1-A5D3-42F3-BABB-2AC8B1C111B3}" dt="2023-05-09T07:17:00.976" v="288" actId="1036"/>
          <ac:picMkLst>
            <pc:docMk/>
            <pc:sldMk cId="612776008" sldId="256"/>
            <ac:picMk id="2" creationId="{6BBD3200-9209-549A-CEBF-A12CD7B9997F}"/>
          </ac:picMkLst>
        </pc:picChg>
        <pc:picChg chg="add mod">
          <ac:chgData name="신동현" userId="204e440b-eb9a-4c54-98a6-5945e9333b72" providerId="ADAL" clId="{1BD31CE1-A5D3-42F3-BABB-2AC8B1C111B3}" dt="2023-05-09T07:17:00.976" v="288" actId="1036"/>
          <ac:picMkLst>
            <pc:docMk/>
            <pc:sldMk cId="612776008" sldId="256"/>
            <ac:picMk id="3" creationId="{76005069-51C1-44C3-513C-412347D69738}"/>
          </ac:picMkLst>
        </pc:picChg>
        <pc:picChg chg="add mod">
          <ac:chgData name="신동현" userId="204e440b-eb9a-4c54-98a6-5945e9333b72" providerId="ADAL" clId="{1BD31CE1-A5D3-42F3-BABB-2AC8B1C111B3}" dt="2023-05-09T07:15:04.914" v="203" actId="1076"/>
          <ac:picMkLst>
            <pc:docMk/>
            <pc:sldMk cId="612776008" sldId="256"/>
            <ac:picMk id="8" creationId="{D25484AC-4A69-583C-C4AC-B41ACC977EE0}"/>
          </ac:picMkLst>
        </pc:picChg>
        <pc:picChg chg="add mod">
          <ac:chgData name="신동현" userId="204e440b-eb9a-4c54-98a6-5945e9333b72" providerId="ADAL" clId="{1BD31CE1-A5D3-42F3-BABB-2AC8B1C111B3}" dt="2023-05-09T07:15:04.914" v="203" actId="1076"/>
          <ac:picMkLst>
            <pc:docMk/>
            <pc:sldMk cId="612776008" sldId="256"/>
            <ac:picMk id="9" creationId="{5DA87E68-C6B5-177F-3881-DF83881DD1B7}"/>
          </ac:picMkLst>
        </pc:picChg>
        <pc:picChg chg="add mod">
          <ac:chgData name="신동현" userId="204e440b-eb9a-4c54-98a6-5945e9333b72" providerId="ADAL" clId="{1BD31CE1-A5D3-42F3-BABB-2AC8B1C111B3}" dt="2023-05-09T07:22:48.147" v="533" actId="1036"/>
          <ac:picMkLst>
            <pc:docMk/>
            <pc:sldMk cId="612776008" sldId="256"/>
            <ac:picMk id="15" creationId="{66A1318E-358F-99A3-97FA-EF3F75D27DF2}"/>
          </ac:picMkLst>
        </pc:picChg>
        <pc:picChg chg="del">
          <ac:chgData name="신동현" userId="204e440b-eb9a-4c54-98a6-5945e9333b72" providerId="ADAL" clId="{1BD31CE1-A5D3-42F3-BABB-2AC8B1C111B3}" dt="2023-05-09T07:11:53.210" v="103" actId="478"/>
          <ac:picMkLst>
            <pc:docMk/>
            <pc:sldMk cId="612776008" sldId="256"/>
            <ac:picMk id="16" creationId="{2B28F578-1553-C710-0AB1-F89EAE022723}"/>
          </ac:picMkLst>
        </pc:picChg>
        <pc:picChg chg="add mod">
          <ac:chgData name="신동현" userId="204e440b-eb9a-4c54-98a6-5945e9333b72" providerId="ADAL" clId="{1BD31CE1-A5D3-42F3-BABB-2AC8B1C111B3}" dt="2023-05-09T07:22:48.147" v="533" actId="1036"/>
          <ac:picMkLst>
            <pc:docMk/>
            <pc:sldMk cId="612776008" sldId="256"/>
            <ac:picMk id="17" creationId="{2282F7AD-637B-1592-8547-10A5E77C0D06}"/>
          </ac:picMkLst>
        </pc:picChg>
        <pc:picChg chg="del">
          <ac:chgData name="신동현" userId="204e440b-eb9a-4c54-98a6-5945e9333b72" providerId="ADAL" clId="{1BD31CE1-A5D3-42F3-BABB-2AC8B1C111B3}" dt="2023-05-09T07:14:29.155" v="193" actId="478"/>
          <ac:picMkLst>
            <pc:docMk/>
            <pc:sldMk cId="612776008" sldId="256"/>
            <ac:picMk id="18" creationId="{7DB85E63-4DB1-7A99-0A9E-2929F7D0460A}"/>
          </ac:picMkLst>
        </pc:picChg>
        <pc:picChg chg="add mod">
          <ac:chgData name="신동현" userId="204e440b-eb9a-4c54-98a6-5945e9333b72" providerId="ADAL" clId="{1BD31CE1-A5D3-42F3-BABB-2AC8B1C111B3}" dt="2023-05-09T07:22:48.147" v="533" actId="1036"/>
          <ac:picMkLst>
            <pc:docMk/>
            <pc:sldMk cId="612776008" sldId="256"/>
            <ac:picMk id="19" creationId="{40E27EC5-174F-B87D-B35E-2F4ED8EFE2A4}"/>
          </ac:picMkLst>
        </pc:picChg>
        <pc:picChg chg="add mod">
          <ac:chgData name="신동현" userId="204e440b-eb9a-4c54-98a6-5945e9333b72" providerId="ADAL" clId="{1BD31CE1-A5D3-42F3-BABB-2AC8B1C111B3}" dt="2023-05-09T07:23:00.510" v="537" actId="1038"/>
          <ac:picMkLst>
            <pc:docMk/>
            <pc:sldMk cId="612776008" sldId="256"/>
            <ac:picMk id="26" creationId="{00ED77D6-5A99-E240-727C-772D33530409}"/>
          </ac:picMkLst>
        </pc:picChg>
        <pc:picChg chg="add mod">
          <ac:chgData name="신동현" userId="204e440b-eb9a-4c54-98a6-5945e9333b72" providerId="ADAL" clId="{1BD31CE1-A5D3-42F3-BABB-2AC8B1C111B3}" dt="2023-05-09T07:22:42.913" v="528" actId="1036"/>
          <ac:picMkLst>
            <pc:docMk/>
            <pc:sldMk cId="612776008" sldId="256"/>
            <ac:picMk id="27" creationId="{380BF0D0-396A-29D5-64AE-EDB91A8CE128}"/>
          </ac:picMkLst>
        </pc:picChg>
        <pc:picChg chg="del">
          <ac:chgData name="신동현" userId="204e440b-eb9a-4c54-98a6-5945e9333b72" providerId="ADAL" clId="{1BD31CE1-A5D3-42F3-BABB-2AC8B1C111B3}" dt="2023-05-09T07:18:24.182" v="302" actId="478"/>
          <ac:picMkLst>
            <pc:docMk/>
            <pc:sldMk cId="612776008" sldId="256"/>
            <ac:picMk id="31" creationId="{1A7FBC1E-3009-22F5-C4D5-0B8BDD33F369}"/>
          </ac:picMkLst>
        </pc:picChg>
        <pc:picChg chg="del">
          <ac:chgData name="신동현" userId="204e440b-eb9a-4c54-98a6-5945e9333b72" providerId="ADAL" clId="{1BD31CE1-A5D3-42F3-BABB-2AC8B1C111B3}" dt="2023-05-09T07:21:22.587" v="438" actId="478"/>
          <ac:picMkLst>
            <pc:docMk/>
            <pc:sldMk cId="612776008" sldId="256"/>
            <ac:picMk id="41" creationId="{D29661C3-01D1-2D59-EB4B-EAFA1E0B159D}"/>
          </ac:picMkLst>
        </pc:picChg>
      </pc:sldChg>
    </pc:docChg>
  </pc:docChgLst>
  <pc:docChgLst>
    <pc:chgData name="신동현" userId="204e440b-eb9a-4c54-98a6-5945e9333b72" providerId="ADAL" clId="{8995917E-ADBC-473B-A23A-3A52DB73F0F8}"/>
    <pc:docChg chg="modSld">
      <pc:chgData name="신동현" userId="204e440b-eb9a-4c54-98a6-5945e9333b72" providerId="ADAL" clId="{8995917E-ADBC-473B-A23A-3A52DB73F0F8}" dt="2023-06-12T06:08:05.583" v="4" actId="14100"/>
      <pc:docMkLst>
        <pc:docMk/>
      </pc:docMkLst>
      <pc:sldChg chg="addSp modSp mod">
        <pc:chgData name="신동현" userId="204e440b-eb9a-4c54-98a6-5945e9333b72" providerId="ADAL" clId="{8995917E-ADBC-473B-A23A-3A52DB73F0F8}" dt="2023-06-12T06:08:05.583" v="4" actId="14100"/>
        <pc:sldMkLst>
          <pc:docMk/>
          <pc:sldMk cId="612776008" sldId="256"/>
        </pc:sldMkLst>
        <pc:picChg chg="add mod">
          <ac:chgData name="신동현" userId="204e440b-eb9a-4c54-98a6-5945e9333b72" providerId="ADAL" clId="{8995917E-ADBC-473B-A23A-3A52DB73F0F8}" dt="2023-06-12T06:08:05.583" v="4" actId="14100"/>
          <ac:picMkLst>
            <pc:docMk/>
            <pc:sldMk cId="612776008" sldId="256"/>
            <ac:picMk id="18" creationId="{093ECE78-4130-9DBB-D55B-BCAD9478BBB2}"/>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0CB4E-6FA7-43A9-8C9F-DD0C6E95B116}" type="datetimeFigureOut">
              <a:rPr lang="ko-KR" altLang="en-US" smtClean="0"/>
              <a:t>2023-06-09</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5555E340-21E0-402F-8489-5A9DC846A58E}" type="slidenum">
              <a:rPr lang="ko-KR" altLang="en-US" smtClean="0"/>
              <a:t>‹#›</a:t>
            </a:fld>
            <a:endParaRPr lang="ko-KR" altLang="en-US"/>
          </a:p>
        </p:txBody>
      </p:sp>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33429278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20E0CB4E-6FA7-43A9-8C9F-DD0C6E95B116}" type="datetimeFigureOut">
              <a:rPr lang="ko-KR" altLang="en-US" smtClean="0"/>
              <a:t>2023-06-09</a:t>
            </a:fld>
            <a:endParaRPr lang="ko-KR" alt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5555E340-21E0-402F-8489-5A9DC846A58E}" type="slidenum">
              <a:rPr lang="ko-KR" altLang="en-US" smtClean="0"/>
              <a:t>‹#›</a:t>
            </a:fld>
            <a:endParaRPr lang="ko-KR" altLang="en-US"/>
          </a:p>
        </p:txBody>
      </p:sp>
      <p:pic>
        <p:nvPicPr>
          <p:cNvPr id="7" name="그림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2808792382"/>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3027487" rtl="0" eaLnBrk="1" latinLnBrk="1"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1"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1"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1"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1" hangingPunct="1">
        <a:defRPr sz="5960" kern="1200">
          <a:solidFill>
            <a:schemeClr val="tx1"/>
          </a:solidFill>
          <a:latin typeface="+mn-lt"/>
          <a:ea typeface="+mn-ea"/>
          <a:cs typeface="+mn-cs"/>
        </a:defRPr>
      </a:lvl1pPr>
      <a:lvl2pPr marL="1513743" algn="l" defTabSz="3027487" rtl="0" eaLnBrk="1" latinLnBrk="1" hangingPunct="1">
        <a:defRPr sz="5960" kern="1200">
          <a:solidFill>
            <a:schemeClr val="tx1"/>
          </a:solidFill>
          <a:latin typeface="+mn-lt"/>
          <a:ea typeface="+mn-ea"/>
          <a:cs typeface="+mn-cs"/>
        </a:defRPr>
      </a:lvl2pPr>
      <a:lvl3pPr marL="3027487" algn="l" defTabSz="3027487" rtl="0" eaLnBrk="1" latinLnBrk="1" hangingPunct="1">
        <a:defRPr sz="5960" kern="1200">
          <a:solidFill>
            <a:schemeClr val="tx1"/>
          </a:solidFill>
          <a:latin typeface="+mn-lt"/>
          <a:ea typeface="+mn-ea"/>
          <a:cs typeface="+mn-cs"/>
        </a:defRPr>
      </a:lvl3pPr>
      <a:lvl4pPr marL="4541230" algn="l" defTabSz="3027487" rtl="0" eaLnBrk="1" latinLnBrk="1" hangingPunct="1">
        <a:defRPr sz="5960" kern="1200">
          <a:solidFill>
            <a:schemeClr val="tx1"/>
          </a:solidFill>
          <a:latin typeface="+mn-lt"/>
          <a:ea typeface="+mn-ea"/>
          <a:cs typeface="+mn-cs"/>
        </a:defRPr>
      </a:lvl4pPr>
      <a:lvl5pPr marL="6054974" algn="l" defTabSz="3027487" rtl="0" eaLnBrk="1" latinLnBrk="1" hangingPunct="1">
        <a:defRPr sz="5960" kern="1200">
          <a:solidFill>
            <a:schemeClr val="tx1"/>
          </a:solidFill>
          <a:latin typeface="+mn-lt"/>
          <a:ea typeface="+mn-ea"/>
          <a:cs typeface="+mn-cs"/>
        </a:defRPr>
      </a:lvl5pPr>
      <a:lvl6pPr marL="7568717" algn="l" defTabSz="3027487" rtl="0" eaLnBrk="1" latinLnBrk="1" hangingPunct="1">
        <a:defRPr sz="5960" kern="1200">
          <a:solidFill>
            <a:schemeClr val="tx1"/>
          </a:solidFill>
          <a:latin typeface="+mn-lt"/>
          <a:ea typeface="+mn-ea"/>
          <a:cs typeface="+mn-cs"/>
        </a:defRPr>
      </a:lvl6pPr>
      <a:lvl7pPr marL="9082461" algn="l" defTabSz="3027487" rtl="0" eaLnBrk="1" latinLnBrk="1" hangingPunct="1">
        <a:defRPr sz="5960" kern="1200">
          <a:solidFill>
            <a:schemeClr val="tx1"/>
          </a:solidFill>
          <a:latin typeface="+mn-lt"/>
          <a:ea typeface="+mn-ea"/>
          <a:cs typeface="+mn-cs"/>
        </a:defRPr>
      </a:lvl7pPr>
      <a:lvl8pPr marL="10596204" algn="l" defTabSz="3027487" rtl="0" eaLnBrk="1" latinLnBrk="1" hangingPunct="1">
        <a:defRPr sz="5960" kern="1200">
          <a:solidFill>
            <a:schemeClr val="tx1"/>
          </a:solidFill>
          <a:latin typeface="+mn-lt"/>
          <a:ea typeface="+mn-ea"/>
          <a:cs typeface="+mn-cs"/>
        </a:defRPr>
      </a:lvl8pPr>
      <a:lvl9pPr marL="12109948" algn="l" defTabSz="3027487" rtl="0" eaLnBrk="1" latinLnBrk="1"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emf"/><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0.emf"/><Relationship Id="rId5" Type="http://schemas.openxmlformats.org/officeDocument/2006/relationships/image" Target="../media/image5.png"/><Relationship Id="rId10" Type="http://schemas.openxmlformats.org/officeDocument/2006/relationships/image" Target="../media/image9.emf"/><Relationship Id="rId4" Type="http://schemas.openxmlformats.org/officeDocument/2006/relationships/image" Target="../media/image4.png"/><Relationship Id="rId9" Type="http://schemas.openxmlformats.org/officeDocument/2006/relationships/image" Target="../media/image8.emf"/><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239621E3-1C3A-4D1A-BAB7-DDEF4F9FB94F}"/>
              </a:ext>
            </a:extLst>
          </p:cNvPr>
          <p:cNvSpPr/>
          <p:nvPr/>
        </p:nvSpPr>
        <p:spPr>
          <a:xfrm>
            <a:off x="138401" y="3587793"/>
            <a:ext cx="29998410" cy="6076411"/>
          </a:xfrm>
          <a:prstGeom prst="rect">
            <a:avLst/>
          </a:prstGeom>
          <a:solidFill>
            <a:schemeClr val="accent6">
              <a:lumMod val="75000"/>
              <a:alpha val="15000"/>
            </a:schemeClr>
          </a:solidFill>
          <a:ln w="165100">
            <a:solidFill>
              <a:srgbClr val="AED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108" dirty="0"/>
          </a:p>
        </p:txBody>
      </p:sp>
      <p:sp>
        <p:nvSpPr>
          <p:cNvPr id="10" name="TextBox 9">
            <a:extLst>
              <a:ext uri="{FF2B5EF4-FFF2-40B4-BE49-F238E27FC236}">
                <a16:creationId xmlns:a16="http://schemas.microsoft.com/office/drawing/2014/main" id="{50298A86-B455-400F-A35F-C8566399CE52}"/>
              </a:ext>
            </a:extLst>
          </p:cNvPr>
          <p:cNvSpPr txBox="1"/>
          <p:nvPr/>
        </p:nvSpPr>
        <p:spPr>
          <a:xfrm>
            <a:off x="512617" y="4162892"/>
            <a:ext cx="29441449" cy="2807179"/>
          </a:xfrm>
          <a:prstGeom prst="rect">
            <a:avLst/>
          </a:prstGeom>
          <a:noFill/>
        </p:spPr>
        <p:txBody>
          <a:bodyPr wrap="square" rtlCol="0">
            <a:spAutoFit/>
          </a:bodyPr>
          <a:lstStyle/>
          <a:p>
            <a:pPr indent="127000" algn="ctr" latinLnBrk="0">
              <a:lnSpc>
                <a:spcPct val="115000"/>
              </a:lnSpc>
            </a:pPr>
            <a:r>
              <a:rPr lang="en-US" altLang="ko-KR" sz="8000" b="1" dirty="0">
                <a:effectLst/>
                <a:latin typeface="Times New Roman" panose="02020603050405020304" pitchFamily="18" charset="0"/>
                <a:cs typeface="Times New Roman" panose="02020603050405020304" pitchFamily="18" charset="0"/>
              </a:rPr>
              <a:t>Noise Immunity-Enhanced Capacitance Readout Circuit with Digital based Moving Average Filter</a:t>
            </a:r>
            <a:endParaRPr lang="ko-KR" altLang="ko-KR" sz="8000" b="1" kern="100" dirty="0">
              <a:solidFill>
                <a:srgbClr val="000000"/>
              </a:solidFill>
              <a:effectLst/>
              <a:latin typeface="Times New Roman" panose="02020603050405020304" pitchFamily="18" charset="0"/>
              <a:ea typeface="한양신명조"/>
              <a:cs typeface="Times New Roman" panose="02020603050405020304" pitchFamily="18" charset="0"/>
            </a:endParaRPr>
          </a:p>
        </p:txBody>
      </p:sp>
      <p:sp>
        <p:nvSpPr>
          <p:cNvPr id="12" name="TextBox 11">
            <a:extLst>
              <a:ext uri="{FF2B5EF4-FFF2-40B4-BE49-F238E27FC236}">
                <a16:creationId xmlns:a16="http://schemas.microsoft.com/office/drawing/2014/main" id="{B8960648-45A8-4C79-A124-4C39BA27097E}"/>
              </a:ext>
            </a:extLst>
          </p:cNvPr>
          <p:cNvSpPr txBox="1"/>
          <p:nvPr/>
        </p:nvSpPr>
        <p:spPr>
          <a:xfrm>
            <a:off x="5920755" y="7102264"/>
            <a:ext cx="18433701" cy="2453749"/>
          </a:xfrm>
          <a:prstGeom prst="rect">
            <a:avLst/>
          </a:prstGeom>
          <a:noFill/>
        </p:spPr>
        <p:txBody>
          <a:bodyPr wrap="square" rtlCol="0">
            <a:spAutoFit/>
          </a:bodyPr>
          <a:lstStyle/>
          <a:p>
            <a:pPr indent="127000" algn="ctr" latinLnBrk="0">
              <a:lnSpc>
                <a:spcPct val="115000"/>
              </a:lnSpc>
            </a:pPr>
            <a:r>
              <a:rPr lang="en-US" altLang="ko-KR" sz="4570" u="sng" kern="100" dirty="0">
                <a:solidFill>
                  <a:srgbClr val="000000"/>
                </a:solidFill>
                <a:latin typeface="Times New Roman" panose="02020603050405020304" pitchFamily="18" charset="0"/>
                <a:ea typeface="한양신명조"/>
                <a:cs typeface="Times New Roman" panose="02020603050405020304" pitchFamily="18" charset="0"/>
              </a:rPr>
              <a:t>Dong-Hyun Shin</a:t>
            </a:r>
            <a:r>
              <a:rPr lang="en-US" altLang="ko-KR" sz="4570" kern="100" dirty="0">
                <a:solidFill>
                  <a:srgbClr val="000000"/>
                </a:solidFill>
                <a:latin typeface="Times New Roman" panose="02020603050405020304" pitchFamily="18" charset="0"/>
                <a:ea typeface="한양신명조"/>
                <a:cs typeface="Times New Roman" panose="02020603050405020304" pitchFamily="18" charset="0"/>
              </a:rPr>
              <a:t>, Chung-Hee Jang</a:t>
            </a:r>
            <a:r>
              <a:rPr lang="en-US" altLang="ko-KR" sz="4570" kern="100" dirty="0">
                <a:solidFill>
                  <a:srgbClr val="000000"/>
                </a:solidFill>
                <a:effectLst/>
                <a:latin typeface="Times New Roman" panose="02020603050405020304" pitchFamily="18" charset="0"/>
                <a:ea typeface="한양신명조"/>
                <a:cs typeface="Times New Roman" panose="02020603050405020304" pitchFamily="18" charset="0"/>
              </a:rPr>
              <a:t> and Kwang-Hyun Baek</a:t>
            </a:r>
            <a:endParaRPr lang="ko-KR" altLang="ko-KR" sz="4570" kern="100" dirty="0">
              <a:solidFill>
                <a:srgbClr val="000000"/>
              </a:solidFill>
              <a:effectLst/>
              <a:latin typeface="Times New Roman" panose="02020603050405020304" pitchFamily="18" charset="0"/>
              <a:ea typeface="한양신명조"/>
              <a:cs typeface="Times New Roman" panose="02020603050405020304" pitchFamily="18" charset="0"/>
            </a:endParaRPr>
          </a:p>
          <a:p>
            <a:pPr marL="167640" indent="-167640" algn="ctr" latinLnBrk="0">
              <a:lnSpc>
                <a:spcPct val="115000"/>
              </a:lnSpc>
              <a:tabLst>
                <a:tab pos="167640" algn="l"/>
                <a:tab pos="1016000" algn="l"/>
                <a:tab pos="1524000" algn="l"/>
                <a:tab pos="2032000" algn="l"/>
                <a:tab pos="2540000" algn="l"/>
                <a:tab pos="3048000" algn="l"/>
                <a:tab pos="3556000" algn="l"/>
                <a:tab pos="4064000" algn="l"/>
                <a:tab pos="4572000" algn="l"/>
                <a:tab pos="5080000" algn="l"/>
                <a:tab pos="5588000" algn="l"/>
                <a:tab pos="6096000" algn="l"/>
                <a:tab pos="6604000" algn="l"/>
                <a:tab pos="7112000" algn="l"/>
                <a:tab pos="7620000" algn="l"/>
                <a:tab pos="8128000" algn="l"/>
                <a:tab pos="8636000" algn="l"/>
                <a:tab pos="9144000" algn="l"/>
                <a:tab pos="9652000" algn="l"/>
                <a:tab pos="10160000" algn="l"/>
                <a:tab pos="10668000" algn="l"/>
                <a:tab pos="11176000" algn="l"/>
                <a:tab pos="11684000" algn="l"/>
                <a:tab pos="12192000" algn="l"/>
                <a:tab pos="12700000" algn="l"/>
                <a:tab pos="13208000" algn="l"/>
                <a:tab pos="13716000" algn="l"/>
                <a:tab pos="14224000" algn="l"/>
                <a:tab pos="14732000" algn="l"/>
                <a:tab pos="15240000" algn="l"/>
                <a:tab pos="15748000" algn="l"/>
              </a:tabLst>
            </a:pPr>
            <a:r>
              <a:rPr lang="en-US" altLang="ko-KR" sz="4570" kern="100" dirty="0">
                <a:solidFill>
                  <a:srgbClr val="000000"/>
                </a:solidFill>
                <a:effectLst/>
                <a:latin typeface="Times New Roman" panose="02020603050405020304" pitchFamily="18" charset="0"/>
                <a:cs typeface="Times New Roman" panose="02020603050405020304" pitchFamily="18" charset="0"/>
              </a:rPr>
              <a:t>Department of Electrical and Electronic Engineering, Chung-Ang University</a:t>
            </a:r>
            <a:endParaRPr lang="ko-KR" altLang="ko-KR" sz="4570" kern="100" dirty="0">
              <a:solidFill>
                <a:srgbClr val="000000"/>
              </a:solidFill>
              <a:effectLst/>
              <a:latin typeface="한양신명조"/>
              <a:cs typeface="Times New Roman" panose="02020603050405020304" pitchFamily="18" charset="0"/>
            </a:endParaRPr>
          </a:p>
          <a:p>
            <a:pPr indent="127000" algn="ctr" latinLnBrk="0">
              <a:lnSpc>
                <a:spcPct val="115000"/>
              </a:lnSpc>
            </a:pPr>
            <a:r>
              <a:rPr lang="en-US" altLang="ko-KR" sz="4570" kern="100" dirty="0">
                <a:solidFill>
                  <a:srgbClr val="000000"/>
                </a:solidFill>
                <a:effectLst/>
                <a:latin typeface="Times New Roman" panose="02020603050405020304" pitchFamily="18" charset="0"/>
                <a:ea typeface="한양신명조"/>
                <a:cs typeface="Times New Roman" panose="02020603050405020304" pitchFamily="18" charset="0"/>
              </a:rPr>
              <a:t>E-mail : kbaek@cau.ac.kr</a:t>
            </a:r>
            <a:endParaRPr lang="ko-KR" altLang="ko-KR" sz="4570" kern="100" dirty="0">
              <a:solidFill>
                <a:srgbClr val="000000"/>
              </a:solidFill>
              <a:effectLst/>
              <a:latin typeface="Times New Roman" panose="02020603050405020304" pitchFamily="18" charset="0"/>
              <a:ea typeface="한양신명조"/>
              <a:cs typeface="Times New Roman" panose="02020603050405020304" pitchFamily="18" charset="0"/>
            </a:endParaRPr>
          </a:p>
        </p:txBody>
      </p:sp>
      <p:grpSp>
        <p:nvGrpSpPr>
          <p:cNvPr id="38" name="그룹 37">
            <a:extLst>
              <a:ext uri="{FF2B5EF4-FFF2-40B4-BE49-F238E27FC236}">
                <a16:creationId xmlns:a16="http://schemas.microsoft.com/office/drawing/2014/main" id="{C03D8841-0F81-4755-8206-4A6A0782BC3F}"/>
              </a:ext>
            </a:extLst>
          </p:cNvPr>
          <p:cNvGrpSpPr/>
          <p:nvPr/>
        </p:nvGrpSpPr>
        <p:grpSpPr>
          <a:xfrm>
            <a:off x="138401" y="9980036"/>
            <a:ext cx="14825827" cy="13209507"/>
            <a:chOff x="138401" y="10687962"/>
            <a:chExt cx="14825827" cy="14698825"/>
          </a:xfrm>
        </p:grpSpPr>
        <p:sp>
          <p:nvSpPr>
            <p:cNvPr id="20" name="직사각형 19">
              <a:extLst>
                <a:ext uri="{FF2B5EF4-FFF2-40B4-BE49-F238E27FC236}">
                  <a16:creationId xmlns:a16="http://schemas.microsoft.com/office/drawing/2014/main" id="{67E9AF62-FBA9-46C6-B2D1-94879EFD6132}"/>
                </a:ext>
              </a:extLst>
            </p:cNvPr>
            <p:cNvSpPr/>
            <p:nvPr/>
          </p:nvSpPr>
          <p:spPr>
            <a:xfrm>
              <a:off x="138401" y="10687962"/>
              <a:ext cx="14825827" cy="14698825"/>
            </a:xfrm>
            <a:prstGeom prst="rect">
              <a:avLst/>
            </a:prstGeom>
            <a:noFill/>
            <a:ln w="165100">
              <a:solidFill>
                <a:srgbClr val="AED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108" dirty="0"/>
            </a:p>
          </p:txBody>
        </p:sp>
        <p:sp>
          <p:nvSpPr>
            <p:cNvPr id="21" name="TextBox 20">
              <a:extLst>
                <a:ext uri="{FF2B5EF4-FFF2-40B4-BE49-F238E27FC236}">
                  <a16:creationId xmlns:a16="http://schemas.microsoft.com/office/drawing/2014/main" id="{3FDAA7BA-34C8-499E-B5DA-C533EB41297B}"/>
                </a:ext>
              </a:extLst>
            </p:cNvPr>
            <p:cNvSpPr txBox="1"/>
            <p:nvPr/>
          </p:nvSpPr>
          <p:spPr>
            <a:xfrm>
              <a:off x="194637" y="10757416"/>
              <a:ext cx="14686504" cy="860685"/>
            </a:xfrm>
            <a:prstGeom prst="rect">
              <a:avLst/>
            </a:prstGeom>
            <a:solidFill>
              <a:srgbClr val="E6ECE1"/>
            </a:solidFill>
            <a:ln w="25400">
              <a:solidFill>
                <a:srgbClr val="AED369"/>
              </a:solidFill>
            </a:ln>
          </p:spPr>
          <p:txBody>
            <a:bodyPr wrap="square" rtlCol="0">
              <a:spAutoFit/>
            </a:bodyPr>
            <a:lstStyle/>
            <a:p>
              <a:pPr algn="ctr"/>
              <a:r>
                <a:rPr lang="en-US" altLang="ko-KR" sz="4993" b="1" dirty="0">
                  <a:latin typeface="Times New Roman" pitchFamily="18" charset="0"/>
                  <a:cs typeface="Times New Roman" pitchFamily="18" charset="0"/>
                </a:rPr>
                <a:t>Introduction</a:t>
              </a:r>
              <a:endParaRPr lang="ko-KR" altLang="en-US" sz="4993" b="1" dirty="0">
                <a:latin typeface="Times New Roman" pitchFamily="18" charset="0"/>
                <a:cs typeface="Times New Roman" pitchFamily="18" charset="0"/>
              </a:endParaRPr>
            </a:p>
          </p:txBody>
        </p:sp>
      </p:gr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24E5164-25FE-44B9-BD06-6F21B7C7C008}"/>
                  </a:ext>
                </a:extLst>
              </p:cNvPr>
              <p:cNvSpPr txBox="1"/>
              <p:nvPr/>
            </p:nvSpPr>
            <p:spPr>
              <a:xfrm>
                <a:off x="435423" y="10816462"/>
                <a:ext cx="14280065" cy="12403395"/>
              </a:xfrm>
              <a:prstGeom prst="rect">
                <a:avLst/>
              </a:prstGeom>
              <a:noFill/>
            </p:spPr>
            <p:txBody>
              <a:bodyPr wrap="square" rtlCol="0">
                <a:spAutoFit/>
              </a:bodyPr>
              <a:lstStyle/>
              <a:p>
                <a:pPr indent="127000" algn="just" latinLnBrk="0"/>
                <a:r>
                  <a:rPr lang="en-US" altLang="ko-KR" sz="3200" dirty="0">
                    <a:effectLst/>
                    <a:latin typeface="Times New Roman" panose="02020603050405020304" pitchFamily="18" charset="0"/>
                    <a:cs typeface="Times New Roman" panose="02020603050405020304" pitchFamily="18" charset="0"/>
                  </a:rPr>
                  <a:t>The future healthcare system needs wearable devices or implantable devices to monitor human activity. To transmit and receive information through capacitive coupling, the most intuitive way is to touch a device that includes a capacitance readout circuit. Capacitance detection has two main techniques: 1) Capacitance-to-Time (C-T) transformation and 2) Capacitance-to-Voltage (C-V) transformation. The capacitance-to-digital converter using C-T conversion technique is based on period modulation that converts the detected capacitance into different pulse width using oscillators. However, oscillator frequencies are sensitive to supply voltage and resolution depends heavily on clock frequencies. Moreover, they consume a lot of power and are therefore not suitable for battery-powered devices. The C-V technique converts capacitance into analog voltages and then analog-to-digital converters convert the analog voltage to a digital signal. However, the inclusion of ADC increases the area and the power consumption of the entire system, which is a disadvantage of this approach despite intuitive operating principles. To overcome the above limitations, this paper proposes an area-efficient and low-power capacitive readout circuit. The main features of the proposed structures are two-folds: 1) The system adopts a low-power digital moving average filter on top of the DSM-based structure. The MAF consists of simple logic gates and performs a low-pass filter operation to mitigate the shortcomings of the DSM-based structure. Digital logic-based architecture naturally produces output results in binary format, so the system does not require area and power-consuming ADCs. 2) This paper proposes a </a:t>
                </a:r>
                <a14:m>
                  <m:oMath xmlns:m="http://schemas.openxmlformats.org/officeDocument/2006/math">
                    <m:r>
                      <a:rPr lang="en-US" altLang="ko-KR" sz="3200" i="1">
                        <a:effectLst/>
                        <a:latin typeface="Cambria Math" panose="02040503050406030204" pitchFamily="18" charset="0"/>
                        <a:ea typeface="맑은 고딕" panose="020B0503020000020004" pitchFamily="50" charset="-127"/>
                        <a:cs typeface="Times New Roman" panose="02020603050405020304" pitchFamily="18" charset="0"/>
                      </a:rPr>
                      <m:t>∆</m:t>
                    </m:r>
                  </m:oMath>
                </a14:m>
                <a:r>
                  <a:rPr lang="en-US" altLang="ko-KR" sz="3200" dirty="0">
                    <a:effectLst/>
                    <a:latin typeface="Times New Roman" panose="02020603050405020304" pitchFamily="18" charset="0"/>
                    <a:cs typeface="Times New Roman" panose="02020603050405020304" pitchFamily="18" charset="0"/>
                  </a:rPr>
                  <a:t>C detection algorithm that detects a difference between consecutively measured capacitance values. Unlike conventional capacitance detection methods, the </a:t>
                </a:r>
                <a14:m>
                  <m:oMath xmlns:m="http://schemas.openxmlformats.org/officeDocument/2006/math">
                    <m:r>
                      <a:rPr lang="en-US" altLang="ko-KR" sz="3200" i="1">
                        <a:effectLst/>
                        <a:latin typeface="Cambria Math" panose="02040503050406030204" pitchFamily="18" charset="0"/>
                        <a:ea typeface="맑은 고딕" panose="020B0503020000020004" pitchFamily="50" charset="-127"/>
                        <a:cs typeface="Times New Roman" panose="02020603050405020304" pitchFamily="18" charset="0"/>
                      </a:rPr>
                      <m:t>∆</m:t>
                    </m:r>
                  </m:oMath>
                </a14:m>
                <a:r>
                  <a:rPr lang="en-US" altLang="ko-KR" sz="3200" dirty="0">
                    <a:effectLst/>
                    <a:latin typeface="Times New Roman" panose="02020603050405020304" pitchFamily="18" charset="0"/>
                    <a:cs typeface="Times New Roman" panose="02020603050405020304" pitchFamily="18" charset="0"/>
                  </a:rPr>
                  <a:t>C detection algorithm allows the system to distinguish between human touch and object touch based on simple digital logic gates.</a:t>
                </a:r>
                <a:endParaRPr lang="en-US" altLang="ko-KR" sz="3200" dirty="0">
                  <a:latin typeface="Times New Roman" panose="02020603050405020304" pitchFamily="18" charset="0"/>
                  <a:cs typeface="Times New Roman" pitchFamily="18" charset="0"/>
                </a:endParaRPr>
              </a:p>
            </p:txBody>
          </p:sp>
        </mc:Choice>
        <mc:Fallback xmlns="">
          <p:sp>
            <p:nvSpPr>
              <p:cNvPr id="22" name="TextBox 21">
                <a:extLst>
                  <a:ext uri="{FF2B5EF4-FFF2-40B4-BE49-F238E27FC236}">
                    <a16:creationId xmlns:a16="http://schemas.microsoft.com/office/drawing/2014/main" id="{624E5164-25FE-44B9-BD06-6F21B7C7C008}"/>
                  </a:ext>
                </a:extLst>
              </p:cNvPr>
              <p:cNvSpPr txBox="1">
                <a:spLocks noRot="1" noChangeAspect="1" noMove="1" noResize="1" noEditPoints="1" noAdjustHandles="1" noChangeArrowheads="1" noChangeShapeType="1" noTextEdit="1"/>
              </p:cNvSpPr>
              <p:nvPr/>
            </p:nvSpPr>
            <p:spPr>
              <a:xfrm>
                <a:off x="435423" y="10816462"/>
                <a:ext cx="14280065" cy="12403395"/>
              </a:xfrm>
              <a:prstGeom prst="rect">
                <a:avLst/>
              </a:prstGeom>
              <a:blipFill>
                <a:blip r:embed="rId2"/>
                <a:stretch>
                  <a:fillRect l="-1067" t="-688" r="-1110" b="-590"/>
                </a:stretch>
              </a:blipFill>
            </p:spPr>
            <p:txBody>
              <a:bodyPr/>
              <a:lstStyle/>
              <a:p>
                <a:r>
                  <a:rPr lang="ko-KR" altLang="en-US">
                    <a:noFill/>
                  </a:rPr>
                  <a:t> </a:t>
                </a:r>
              </a:p>
            </p:txBody>
          </p:sp>
        </mc:Fallback>
      </mc:AlternateContent>
      <p:grpSp>
        <p:nvGrpSpPr>
          <p:cNvPr id="40" name="그룹 39">
            <a:extLst>
              <a:ext uri="{FF2B5EF4-FFF2-40B4-BE49-F238E27FC236}">
                <a16:creationId xmlns:a16="http://schemas.microsoft.com/office/drawing/2014/main" id="{60A7FBAE-B5B9-4A64-B1CE-B39CC0326315}"/>
              </a:ext>
            </a:extLst>
          </p:cNvPr>
          <p:cNvGrpSpPr/>
          <p:nvPr/>
        </p:nvGrpSpPr>
        <p:grpSpPr>
          <a:xfrm>
            <a:off x="138401" y="23495501"/>
            <a:ext cx="14825827" cy="17267473"/>
            <a:chOff x="138401" y="23526094"/>
            <a:chExt cx="14825827" cy="16516998"/>
          </a:xfrm>
        </p:grpSpPr>
        <p:grpSp>
          <p:nvGrpSpPr>
            <p:cNvPr id="34" name="그룹 33">
              <a:extLst>
                <a:ext uri="{FF2B5EF4-FFF2-40B4-BE49-F238E27FC236}">
                  <a16:creationId xmlns:a16="http://schemas.microsoft.com/office/drawing/2014/main" id="{61349775-289D-4F75-9E1E-B00C001F98A8}"/>
                </a:ext>
              </a:extLst>
            </p:cNvPr>
            <p:cNvGrpSpPr/>
            <p:nvPr/>
          </p:nvGrpSpPr>
          <p:grpSpPr>
            <a:xfrm>
              <a:off x="138401" y="23526094"/>
              <a:ext cx="14825827" cy="16516998"/>
              <a:chOff x="138401" y="23526094"/>
              <a:chExt cx="14825827" cy="16516998"/>
            </a:xfrm>
          </p:grpSpPr>
          <p:sp>
            <p:nvSpPr>
              <p:cNvPr id="28" name="직사각형 27">
                <a:extLst>
                  <a:ext uri="{FF2B5EF4-FFF2-40B4-BE49-F238E27FC236}">
                    <a16:creationId xmlns:a16="http://schemas.microsoft.com/office/drawing/2014/main" id="{3BE71B59-FECF-4A2B-98BE-B1557BE69951}"/>
                  </a:ext>
                </a:extLst>
              </p:cNvPr>
              <p:cNvSpPr/>
              <p:nvPr/>
            </p:nvSpPr>
            <p:spPr>
              <a:xfrm>
                <a:off x="138401" y="23526094"/>
                <a:ext cx="14825827" cy="16516998"/>
              </a:xfrm>
              <a:prstGeom prst="rect">
                <a:avLst/>
              </a:prstGeom>
              <a:noFill/>
              <a:ln w="165100">
                <a:solidFill>
                  <a:srgbClr val="AED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108" dirty="0"/>
              </a:p>
            </p:txBody>
          </p:sp>
          <p:sp>
            <p:nvSpPr>
              <p:cNvPr id="29" name="TextBox 28">
                <a:extLst>
                  <a:ext uri="{FF2B5EF4-FFF2-40B4-BE49-F238E27FC236}">
                    <a16:creationId xmlns:a16="http://schemas.microsoft.com/office/drawing/2014/main" id="{3A9FC88F-44CC-4A64-B985-D5F0B0CB5842}"/>
                  </a:ext>
                </a:extLst>
              </p:cNvPr>
              <p:cNvSpPr txBox="1"/>
              <p:nvPr/>
            </p:nvSpPr>
            <p:spPr>
              <a:xfrm>
                <a:off x="194637" y="23586945"/>
                <a:ext cx="14693391" cy="860685"/>
              </a:xfrm>
              <a:prstGeom prst="rect">
                <a:avLst/>
              </a:prstGeom>
              <a:solidFill>
                <a:srgbClr val="E6ECE1"/>
              </a:solidFill>
              <a:ln w="25400">
                <a:solidFill>
                  <a:srgbClr val="AED369"/>
                </a:solidFill>
              </a:ln>
            </p:spPr>
            <p:txBody>
              <a:bodyPr wrap="square" rtlCol="0">
                <a:spAutoFit/>
              </a:bodyPr>
              <a:lstStyle/>
              <a:p>
                <a:pPr algn="ctr"/>
                <a:r>
                  <a:rPr lang="en-US" altLang="ko-KR" sz="4993" b="1" dirty="0">
                    <a:latin typeface="Times New Roman" pitchFamily="18" charset="0"/>
                    <a:cs typeface="Times New Roman" pitchFamily="18" charset="0"/>
                  </a:rPr>
                  <a:t>K-means clustering unit</a:t>
                </a:r>
                <a:endParaRPr lang="ko-KR" altLang="en-US" sz="4993" b="1" dirty="0">
                  <a:latin typeface="Times New Roman" pitchFamily="18" charset="0"/>
                  <a:cs typeface="Times New Roman" pitchFamily="18" charset="0"/>
                </a:endParaRPr>
              </a:p>
            </p:txBody>
          </p:sp>
        </p:grpSp>
        <p:sp>
          <p:nvSpPr>
            <p:cNvPr id="32" name="TextBox 31">
              <a:extLst>
                <a:ext uri="{FF2B5EF4-FFF2-40B4-BE49-F238E27FC236}">
                  <a16:creationId xmlns:a16="http://schemas.microsoft.com/office/drawing/2014/main" id="{B78B9848-0E29-4957-B4A1-74942277CA82}"/>
                </a:ext>
              </a:extLst>
            </p:cNvPr>
            <p:cNvSpPr txBox="1"/>
            <p:nvPr/>
          </p:nvSpPr>
          <p:spPr>
            <a:xfrm>
              <a:off x="411281" y="39114914"/>
              <a:ext cx="14280065" cy="563499"/>
            </a:xfrm>
            <a:prstGeom prst="rect">
              <a:avLst/>
            </a:prstGeom>
            <a:noFill/>
          </p:spPr>
          <p:txBody>
            <a:bodyPr wrap="square" rtlCol="0">
              <a:spAutoFit/>
            </a:bodyPr>
            <a:lstStyle/>
            <a:p>
              <a:endParaRPr lang="en-US" altLang="ko-KR" sz="3200" dirty="0">
                <a:latin typeface="Times New Roman" pitchFamily="18" charset="0"/>
                <a:cs typeface="Times New Roman" pitchFamily="18" charset="0"/>
              </a:endParaRPr>
            </a:p>
          </p:txBody>
        </p:sp>
      </p:grpSp>
      <p:sp>
        <p:nvSpPr>
          <p:cNvPr id="35" name="직사각형 34">
            <a:extLst>
              <a:ext uri="{FF2B5EF4-FFF2-40B4-BE49-F238E27FC236}">
                <a16:creationId xmlns:a16="http://schemas.microsoft.com/office/drawing/2014/main" id="{DD196CB7-9906-4769-B4A7-F7394DB5D2B3}"/>
              </a:ext>
            </a:extLst>
          </p:cNvPr>
          <p:cNvSpPr/>
          <p:nvPr/>
        </p:nvSpPr>
        <p:spPr>
          <a:xfrm>
            <a:off x="15310985" y="9980034"/>
            <a:ext cx="14825827" cy="14167024"/>
          </a:xfrm>
          <a:prstGeom prst="rect">
            <a:avLst/>
          </a:prstGeom>
          <a:noFill/>
          <a:ln w="165100">
            <a:solidFill>
              <a:srgbClr val="AED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108" dirty="0"/>
          </a:p>
        </p:txBody>
      </p:sp>
      <p:sp>
        <p:nvSpPr>
          <p:cNvPr id="49" name="직사각형 48">
            <a:extLst>
              <a:ext uri="{FF2B5EF4-FFF2-40B4-BE49-F238E27FC236}">
                <a16:creationId xmlns:a16="http://schemas.microsoft.com/office/drawing/2014/main" id="{3A5943BE-9541-4570-B762-7F6D688963D3}"/>
              </a:ext>
            </a:extLst>
          </p:cNvPr>
          <p:cNvSpPr/>
          <p:nvPr/>
        </p:nvSpPr>
        <p:spPr>
          <a:xfrm>
            <a:off x="15310985" y="24478236"/>
            <a:ext cx="14825827" cy="13380007"/>
          </a:xfrm>
          <a:prstGeom prst="rect">
            <a:avLst/>
          </a:prstGeom>
          <a:noFill/>
          <a:ln w="165100">
            <a:solidFill>
              <a:srgbClr val="AED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108" dirty="0"/>
          </a:p>
        </p:txBody>
      </p:sp>
      <p:sp>
        <p:nvSpPr>
          <p:cNvPr id="50" name="TextBox 49">
            <a:extLst>
              <a:ext uri="{FF2B5EF4-FFF2-40B4-BE49-F238E27FC236}">
                <a16:creationId xmlns:a16="http://schemas.microsoft.com/office/drawing/2014/main" id="{7DED56AA-6508-4BD1-BBFA-62701CE81858}"/>
              </a:ext>
            </a:extLst>
          </p:cNvPr>
          <p:cNvSpPr txBox="1"/>
          <p:nvPr/>
        </p:nvSpPr>
        <p:spPr>
          <a:xfrm>
            <a:off x="15363092" y="24554933"/>
            <a:ext cx="14717485" cy="1191351"/>
          </a:xfrm>
          <a:prstGeom prst="rect">
            <a:avLst/>
          </a:prstGeom>
          <a:solidFill>
            <a:srgbClr val="E6ECE1"/>
          </a:solidFill>
          <a:ln w="25400">
            <a:solidFill>
              <a:srgbClr val="AED369"/>
            </a:solidFill>
          </a:ln>
        </p:spPr>
        <p:txBody>
          <a:bodyPr wrap="square" rtlCol="0">
            <a:spAutoFit/>
          </a:bodyPr>
          <a:lstStyle/>
          <a:p>
            <a:pPr algn="ctr"/>
            <a:r>
              <a:rPr lang="en-US" altLang="ko-KR" sz="4993" b="1" dirty="0">
                <a:latin typeface="Times New Roman" pitchFamily="18" charset="0"/>
                <a:cs typeface="Times New Roman" pitchFamily="18" charset="0"/>
              </a:rPr>
              <a:t>Measured Results</a:t>
            </a:r>
            <a:endParaRPr lang="ko-KR" altLang="en-US" sz="4993" b="1" dirty="0">
              <a:latin typeface="Times New Roman" pitchFamily="18" charset="0"/>
              <a:cs typeface="Times New Roman" pitchFamily="18" charset="0"/>
            </a:endParaRPr>
          </a:p>
        </p:txBody>
      </p:sp>
      <p:sp>
        <p:nvSpPr>
          <p:cNvPr id="53" name="직사각형 52">
            <a:extLst>
              <a:ext uri="{FF2B5EF4-FFF2-40B4-BE49-F238E27FC236}">
                <a16:creationId xmlns:a16="http://schemas.microsoft.com/office/drawing/2014/main" id="{C0606B5A-10D9-4221-9D58-B8C26F33B52E}"/>
              </a:ext>
            </a:extLst>
          </p:cNvPr>
          <p:cNvSpPr/>
          <p:nvPr/>
        </p:nvSpPr>
        <p:spPr>
          <a:xfrm>
            <a:off x="15887700" y="17549116"/>
            <a:ext cx="13696949" cy="1077218"/>
          </a:xfrm>
          <a:prstGeom prst="rect">
            <a:avLst/>
          </a:prstGeom>
        </p:spPr>
        <p:txBody>
          <a:bodyPr wrap="square">
            <a:spAutoFit/>
          </a:bodyPr>
          <a:lstStyle/>
          <a:p>
            <a:pPr algn="just"/>
            <a:r>
              <a:rPr lang="en-US" altLang="ko-KR" sz="3200" kern="100" dirty="0">
                <a:solidFill>
                  <a:srgbClr val="000000"/>
                </a:solidFill>
                <a:effectLst/>
                <a:latin typeface="Times New Roman" panose="02020603050405020304" pitchFamily="18" charset="0"/>
                <a:cs typeface="Times New Roman" panose="02020603050405020304" pitchFamily="18" charset="0"/>
              </a:rPr>
              <a:t>Fig. 1. </a:t>
            </a:r>
            <a:r>
              <a:rPr lang="en-US" altLang="ko-KR" sz="3200" dirty="0">
                <a:effectLst/>
                <a:latin typeface="Times New Roman" panose="02020603050405020304" pitchFamily="18" charset="0"/>
                <a:cs typeface="Times New Roman" panose="02020603050405020304" pitchFamily="18" charset="0"/>
              </a:rPr>
              <a:t>(a) Overall architecture of the proposed capacitance readout circuit; (b) timing diagram.</a:t>
            </a:r>
            <a:endParaRPr lang="ko-KR" altLang="en-US" sz="3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C489457-A6D9-3DF6-CD44-1898F954C5E5}"/>
                  </a:ext>
                </a:extLst>
              </p:cNvPr>
              <p:cNvSpPr txBox="1"/>
              <p:nvPr/>
            </p:nvSpPr>
            <p:spPr>
              <a:xfrm>
                <a:off x="435423" y="24701660"/>
                <a:ext cx="14280065" cy="15727126"/>
              </a:xfrm>
              <a:prstGeom prst="rect">
                <a:avLst/>
              </a:prstGeom>
              <a:noFill/>
            </p:spPr>
            <p:txBody>
              <a:bodyPr wrap="square" rtlCol="0">
                <a:spAutoFit/>
              </a:bodyPr>
              <a:lstStyle/>
              <a:p>
                <a:pPr indent="127000" algn="just"/>
                <a:r>
                  <a:rPr lang="en-US" altLang="ko-KR" sz="3200" kern="100" dirty="0">
                    <a:solidFill>
                      <a:srgbClr val="000000"/>
                    </a:solidFill>
                    <a:effectLst/>
                    <a:latin typeface="Times New Roman" panose="02020603050405020304" pitchFamily="18" charset="0"/>
                    <a:ea typeface="신명조"/>
                    <a:cs typeface="Times New Roman" panose="02020603050405020304" pitchFamily="18" charset="0"/>
                  </a:rPr>
                  <a:t> </a:t>
                </a:r>
                <a:r>
                  <a:rPr lang="en-US" altLang="ko-KR" sz="3200" kern="100" dirty="0">
                    <a:solidFill>
                      <a:srgbClr val="000000"/>
                    </a:solidFill>
                    <a:effectLst/>
                    <a:latin typeface="Times New Roman" panose="02020603050405020304" pitchFamily="18" charset="0"/>
                    <a:ea typeface="한양신명조"/>
                    <a:cs typeface="Times New Roman" panose="02020603050405020304" pitchFamily="18" charset="0"/>
                  </a:rPr>
                  <a:t>The overall architecture of the proposed capacitance readout circuit is shown in Fig. 1(a). The capacitance readout circuit consists of 1) the Sensing part (top red box) and 2) the Filtering &amp; Detection part (bottom blue box). </a:t>
                </a:r>
                <a:r>
                  <a:rPr lang="en-US" altLang="ko-KR" sz="3200" dirty="0">
                    <a:effectLst/>
                    <a:latin typeface="Times New Roman" panose="02020603050405020304" pitchFamily="18" charset="0"/>
                    <a:ea typeface="신명조"/>
                    <a:cs typeface="Times New Roman" panose="02020603050405020304" pitchFamily="18" charset="0"/>
                  </a:rPr>
                  <a:t>The sensing part includes an electrode (touching pad) with a </a:t>
                </a:r>
                <a14:m>
                  <m:oMath xmlns:m="http://schemas.openxmlformats.org/officeDocument/2006/math">
                    <m:sSub>
                      <m:sSubPr>
                        <m:ctrlPr>
                          <a:rPr lang="ko-KR" altLang="ko-KR" sz="32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3200" i="1">
                            <a:effectLst/>
                            <a:latin typeface="Cambria Math" panose="02040503050406030204" pitchFamily="18" charset="0"/>
                            <a:ea typeface="신명조"/>
                            <a:cs typeface="Times New Roman" panose="02020603050405020304" pitchFamily="18" charset="0"/>
                          </a:rPr>
                          <m:t>𝐶</m:t>
                        </m:r>
                      </m:e>
                      <m:sub>
                        <m:r>
                          <a:rPr lang="en-US" altLang="ko-KR" sz="3200" i="1">
                            <a:effectLst/>
                            <a:latin typeface="Cambria Math" panose="02040503050406030204" pitchFamily="18" charset="0"/>
                            <a:ea typeface="신명조"/>
                            <a:cs typeface="Times New Roman" panose="02020603050405020304" pitchFamily="18" charset="0"/>
                          </a:rPr>
                          <m:t>𝑠𝑒𝑛𝑠𝑖𝑛𝑔</m:t>
                        </m:r>
                      </m:sub>
                    </m:sSub>
                  </m:oMath>
                </a14:m>
                <a:r>
                  <a:rPr lang="en-US" altLang="ko-KR" sz="3200" dirty="0">
                    <a:effectLst/>
                    <a:latin typeface="Times New Roman" panose="02020603050405020304" pitchFamily="18" charset="0"/>
                    <a:ea typeface="신명조"/>
                    <a:cs typeface="Times New Roman" panose="02020603050405020304" pitchFamily="18" charset="0"/>
                  </a:rPr>
                  <a:t> capacitor, a sampling capacitor </a:t>
                </a:r>
                <a14:m>
                  <m:oMath xmlns:m="http://schemas.openxmlformats.org/officeDocument/2006/math">
                    <m:sSub>
                      <m:sSubPr>
                        <m:ctrlPr>
                          <a:rPr lang="ko-KR" altLang="ko-KR" sz="32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3200" i="1">
                            <a:effectLst/>
                            <a:latin typeface="Cambria Math" panose="02040503050406030204" pitchFamily="18" charset="0"/>
                            <a:ea typeface="신명조"/>
                            <a:cs typeface="Times New Roman" panose="02020603050405020304" pitchFamily="18" charset="0"/>
                          </a:rPr>
                          <m:t>𝐶</m:t>
                        </m:r>
                      </m:e>
                      <m:sub>
                        <m:r>
                          <a:rPr lang="en-US" altLang="ko-KR" sz="3200" i="1">
                            <a:effectLst/>
                            <a:latin typeface="Cambria Math" panose="02040503050406030204" pitchFamily="18" charset="0"/>
                            <a:ea typeface="신명조"/>
                            <a:cs typeface="Times New Roman" panose="02020603050405020304" pitchFamily="18" charset="0"/>
                          </a:rPr>
                          <m:t>𝑠𝑎𝑚𝑝𝑙𝑒</m:t>
                        </m:r>
                      </m:sub>
                    </m:sSub>
                  </m:oMath>
                </a14:m>
                <a:r>
                  <a:rPr lang="en-US" altLang="ko-KR" sz="3200" dirty="0">
                    <a:effectLst/>
                    <a:latin typeface="Times New Roman" panose="02020603050405020304" pitchFamily="18" charset="0"/>
                    <a:ea typeface="신명조"/>
                    <a:cs typeface="Times New Roman" panose="02020603050405020304" pitchFamily="18" charset="0"/>
                  </a:rPr>
                  <a:t>, a comparator of an output node, and necessary switches (</a:t>
                </a:r>
                <a14:m>
                  <m:oMath xmlns:m="http://schemas.openxmlformats.org/officeDocument/2006/math">
                    <m:sSub>
                      <m:sSubPr>
                        <m:ctrlPr>
                          <a:rPr lang="ko-KR" altLang="ko-KR" sz="32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3200" i="1">
                            <a:effectLst/>
                            <a:latin typeface="Cambria Math" panose="02040503050406030204" pitchFamily="18" charset="0"/>
                            <a:ea typeface="신명조"/>
                            <a:cs typeface="Times New Roman" panose="02020603050405020304" pitchFamily="18" charset="0"/>
                          </a:rPr>
                          <m:t>𝑆</m:t>
                        </m:r>
                      </m:e>
                      <m:sub>
                        <m:r>
                          <a:rPr lang="en-US" altLang="ko-KR" sz="3200" i="1">
                            <a:effectLst/>
                            <a:latin typeface="Cambria Math" panose="02040503050406030204" pitchFamily="18" charset="0"/>
                            <a:ea typeface="신명조"/>
                            <a:cs typeface="Times New Roman" panose="02020603050405020304" pitchFamily="18" charset="0"/>
                          </a:rPr>
                          <m:t>1</m:t>
                        </m:r>
                      </m:sub>
                    </m:sSub>
                  </m:oMath>
                </a14:m>
                <a:r>
                  <a:rPr lang="en-US" altLang="ko-KR" sz="3200" dirty="0">
                    <a:effectLst/>
                    <a:latin typeface="Times New Roman" panose="02020603050405020304" pitchFamily="18" charset="0"/>
                    <a:ea typeface="신명조"/>
                    <a:cs typeface="Times New Roman" panose="02020603050405020304" pitchFamily="18" charset="0"/>
                  </a:rPr>
                  <a:t>, </a:t>
                </a:r>
                <a14:m>
                  <m:oMath xmlns:m="http://schemas.openxmlformats.org/officeDocument/2006/math">
                    <m:sSub>
                      <m:sSubPr>
                        <m:ctrlPr>
                          <a:rPr lang="ko-KR" altLang="ko-KR" sz="32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3200" i="1">
                            <a:effectLst/>
                            <a:latin typeface="Cambria Math" panose="02040503050406030204" pitchFamily="18" charset="0"/>
                            <a:ea typeface="신명조"/>
                            <a:cs typeface="Times New Roman" panose="02020603050405020304" pitchFamily="18" charset="0"/>
                          </a:rPr>
                          <m:t>𝑆</m:t>
                        </m:r>
                      </m:e>
                      <m:sub>
                        <m:r>
                          <a:rPr lang="en-US" altLang="ko-KR" sz="3200" i="1">
                            <a:effectLst/>
                            <a:latin typeface="Cambria Math" panose="02040503050406030204" pitchFamily="18" charset="0"/>
                            <a:ea typeface="신명조"/>
                            <a:cs typeface="Times New Roman" panose="02020603050405020304" pitchFamily="18" charset="0"/>
                          </a:rPr>
                          <m:t>2</m:t>
                        </m:r>
                      </m:sub>
                    </m:sSub>
                  </m:oMath>
                </a14:m>
                <a:r>
                  <a:rPr lang="en-US" altLang="ko-KR" sz="3200" dirty="0">
                    <a:effectLst/>
                    <a:latin typeface="Times New Roman" panose="02020603050405020304" pitchFamily="18" charset="0"/>
                    <a:ea typeface="신명조"/>
                    <a:cs typeface="Times New Roman" panose="02020603050405020304" pitchFamily="18" charset="0"/>
                  </a:rPr>
                  <a:t>, and </a:t>
                </a:r>
                <a14:m>
                  <m:oMath xmlns:m="http://schemas.openxmlformats.org/officeDocument/2006/math">
                    <m:sSub>
                      <m:sSubPr>
                        <m:ctrlPr>
                          <a:rPr lang="ko-KR" altLang="ko-KR" sz="32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3200" i="1">
                            <a:effectLst/>
                            <a:latin typeface="Cambria Math" panose="02040503050406030204" pitchFamily="18" charset="0"/>
                            <a:ea typeface="신명조"/>
                            <a:cs typeface="Times New Roman" panose="02020603050405020304" pitchFamily="18" charset="0"/>
                          </a:rPr>
                          <m:t>𝑆</m:t>
                        </m:r>
                      </m:e>
                      <m:sub>
                        <m:r>
                          <a:rPr lang="en-US" altLang="ko-KR" sz="3200" i="1">
                            <a:effectLst/>
                            <a:latin typeface="Cambria Math" panose="02040503050406030204" pitchFamily="18" charset="0"/>
                            <a:ea typeface="신명조"/>
                            <a:cs typeface="Times New Roman" panose="02020603050405020304" pitchFamily="18" charset="0"/>
                          </a:rPr>
                          <m:t>𝑅𝑆𝑇</m:t>
                        </m:r>
                      </m:sub>
                    </m:sSub>
                  </m:oMath>
                </a14:m>
                <a:r>
                  <a:rPr lang="en-US" altLang="ko-KR" sz="3200" dirty="0">
                    <a:effectLst/>
                    <a:latin typeface="Times New Roman" panose="02020603050405020304" pitchFamily="18" charset="0"/>
                    <a:ea typeface="신명조"/>
                    <a:cs typeface="Times New Roman" panose="02020603050405020304" pitchFamily="18" charset="0"/>
                  </a:rPr>
                  <a:t>). The purpose of the sensing part is to detect changes in capacitance of </a:t>
                </a:r>
                <a14:m>
                  <m:oMath xmlns:m="http://schemas.openxmlformats.org/officeDocument/2006/math">
                    <m:sSub>
                      <m:sSubPr>
                        <m:ctrlPr>
                          <a:rPr lang="ko-KR" altLang="ko-KR" sz="32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3200" i="1">
                            <a:effectLst/>
                            <a:latin typeface="Cambria Math" panose="02040503050406030204" pitchFamily="18" charset="0"/>
                            <a:ea typeface="신명조"/>
                            <a:cs typeface="Times New Roman" panose="02020603050405020304" pitchFamily="18" charset="0"/>
                          </a:rPr>
                          <m:t>𝐶</m:t>
                        </m:r>
                      </m:e>
                      <m:sub>
                        <m:r>
                          <a:rPr lang="en-US" altLang="ko-KR" sz="3200" i="1">
                            <a:effectLst/>
                            <a:latin typeface="Cambria Math" panose="02040503050406030204" pitchFamily="18" charset="0"/>
                            <a:ea typeface="신명조"/>
                            <a:cs typeface="Times New Roman" panose="02020603050405020304" pitchFamily="18" charset="0"/>
                          </a:rPr>
                          <m:t>𝑠𝑒𝑛𝑠𝑖𝑛𝑔</m:t>
                        </m:r>
                      </m:sub>
                    </m:sSub>
                  </m:oMath>
                </a14:m>
                <a:r>
                  <a:rPr lang="en-US" altLang="ko-KR" sz="3200" dirty="0">
                    <a:effectLst/>
                    <a:latin typeface="Times New Roman" panose="02020603050405020304" pitchFamily="18" charset="0"/>
                    <a:ea typeface="신명조"/>
                    <a:cs typeface="Times New Roman" panose="02020603050405020304" pitchFamily="18" charset="0"/>
                  </a:rPr>
                  <a:t> based on charge sharing between </a:t>
                </a:r>
                <a14:m>
                  <m:oMath xmlns:m="http://schemas.openxmlformats.org/officeDocument/2006/math">
                    <m:sSub>
                      <m:sSubPr>
                        <m:ctrlPr>
                          <a:rPr lang="ko-KR" altLang="ko-KR" sz="32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3200" i="1">
                            <a:effectLst/>
                            <a:latin typeface="Cambria Math" panose="02040503050406030204" pitchFamily="18" charset="0"/>
                            <a:ea typeface="신명조"/>
                            <a:cs typeface="Times New Roman" panose="02020603050405020304" pitchFamily="18" charset="0"/>
                          </a:rPr>
                          <m:t>𝐶</m:t>
                        </m:r>
                      </m:e>
                      <m:sub>
                        <m:r>
                          <a:rPr lang="en-US" altLang="ko-KR" sz="3200" i="1">
                            <a:effectLst/>
                            <a:latin typeface="Cambria Math" panose="02040503050406030204" pitchFamily="18" charset="0"/>
                            <a:ea typeface="신명조"/>
                            <a:cs typeface="Times New Roman" panose="02020603050405020304" pitchFamily="18" charset="0"/>
                          </a:rPr>
                          <m:t>𝑠𝑒𝑛𝑠𝑖𝑛𝑔</m:t>
                        </m:r>
                      </m:sub>
                    </m:sSub>
                  </m:oMath>
                </a14:m>
                <a:r>
                  <a:rPr lang="en-US" altLang="ko-KR" sz="3200" dirty="0">
                    <a:effectLst/>
                    <a:latin typeface="Times New Roman" panose="02020603050405020304" pitchFamily="18" charset="0"/>
                    <a:ea typeface="신명조"/>
                    <a:cs typeface="Times New Roman" panose="02020603050405020304" pitchFamily="18" charset="0"/>
                  </a:rPr>
                  <a:t> and </a:t>
                </a:r>
                <a14:m>
                  <m:oMath xmlns:m="http://schemas.openxmlformats.org/officeDocument/2006/math">
                    <m:sSub>
                      <m:sSubPr>
                        <m:ctrlPr>
                          <a:rPr lang="ko-KR" altLang="ko-KR" sz="32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3200" i="1">
                            <a:effectLst/>
                            <a:latin typeface="Cambria Math" panose="02040503050406030204" pitchFamily="18" charset="0"/>
                            <a:ea typeface="신명조"/>
                            <a:cs typeface="Times New Roman" panose="02020603050405020304" pitchFamily="18" charset="0"/>
                          </a:rPr>
                          <m:t>𝐶</m:t>
                        </m:r>
                      </m:e>
                      <m:sub>
                        <m:r>
                          <a:rPr lang="en-US" altLang="ko-KR" sz="3200" i="1">
                            <a:effectLst/>
                            <a:latin typeface="Cambria Math" panose="02040503050406030204" pitchFamily="18" charset="0"/>
                            <a:ea typeface="신명조"/>
                            <a:cs typeface="Times New Roman" panose="02020603050405020304" pitchFamily="18" charset="0"/>
                          </a:rPr>
                          <m:t>𝑠𝑎𝑚𝑝𝑙𝑒</m:t>
                        </m:r>
                      </m:sub>
                    </m:sSub>
                  </m:oMath>
                </a14:m>
                <a:r>
                  <a:rPr lang="en-US" altLang="ko-KR" sz="3200" dirty="0">
                    <a:effectLst/>
                    <a:latin typeface="Times New Roman" panose="02020603050405020304" pitchFamily="18" charset="0"/>
                    <a:ea typeface="신명조"/>
                    <a:cs typeface="Times New Roman" panose="02020603050405020304" pitchFamily="18" charset="0"/>
                  </a:rPr>
                  <a:t>. The basic operation of the sensing part is shown in the expected waveforms in Fig. 1(b). Initially, the reset switch </a:t>
                </a:r>
                <a14:m>
                  <m:oMath xmlns:m="http://schemas.openxmlformats.org/officeDocument/2006/math">
                    <m:sSub>
                      <m:sSubPr>
                        <m:ctrlPr>
                          <a:rPr lang="ko-KR" altLang="ko-KR" sz="32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3200" i="1">
                            <a:effectLst/>
                            <a:latin typeface="Cambria Math" panose="02040503050406030204" pitchFamily="18" charset="0"/>
                            <a:ea typeface="신명조"/>
                            <a:cs typeface="Times New Roman" panose="02020603050405020304" pitchFamily="18" charset="0"/>
                          </a:rPr>
                          <m:t>𝑆</m:t>
                        </m:r>
                      </m:e>
                      <m:sub>
                        <m:r>
                          <a:rPr lang="en-US" altLang="ko-KR" sz="3200" i="1">
                            <a:effectLst/>
                            <a:latin typeface="Cambria Math" panose="02040503050406030204" pitchFamily="18" charset="0"/>
                            <a:ea typeface="신명조"/>
                            <a:cs typeface="Times New Roman" panose="02020603050405020304" pitchFamily="18" charset="0"/>
                          </a:rPr>
                          <m:t>𝑅𝑆𝑇</m:t>
                        </m:r>
                      </m:sub>
                    </m:sSub>
                  </m:oMath>
                </a14:m>
                <a:r>
                  <a:rPr lang="en-US" altLang="ko-KR" sz="3200" dirty="0">
                    <a:effectLst/>
                    <a:latin typeface="Times New Roman" panose="02020603050405020304" pitchFamily="18" charset="0"/>
                    <a:ea typeface="신명조"/>
                    <a:cs typeface="Times New Roman" panose="02020603050405020304" pitchFamily="18" charset="0"/>
                  </a:rPr>
                  <a:t> turns on and discharges the </a:t>
                </a:r>
                <a14:m>
                  <m:oMath xmlns:m="http://schemas.openxmlformats.org/officeDocument/2006/math">
                    <m:sSub>
                      <m:sSubPr>
                        <m:ctrlPr>
                          <a:rPr lang="ko-KR" altLang="ko-KR" sz="32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3200" i="1">
                            <a:effectLst/>
                            <a:latin typeface="Cambria Math" panose="02040503050406030204" pitchFamily="18" charset="0"/>
                            <a:ea typeface="신명조"/>
                            <a:cs typeface="Times New Roman" panose="02020603050405020304" pitchFamily="18" charset="0"/>
                          </a:rPr>
                          <m:t>𝐶</m:t>
                        </m:r>
                      </m:e>
                      <m:sub>
                        <m:r>
                          <a:rPr lang="en-US" altLang="ko-KR" sz="3200" i="1">
                            <a:effectLst/>
                            <a:latin typeface="Cambria Math" panose="02040503050406030204" pitchFamily="18" charset="0"/>
                            <a:ea typeface="신명조"/>
                            <a:cs typeface="Times New Roman" panose="02020603050405020304" pitchFamily="18" charset="0"/>
                          </a:rPr>
                          <m:t>𝑠𝑒𝑛𝑠𝑖𝑛𝑔</m:t>
                        </m:r>
                      </m:sub>
                    </m:sSub>
                  </m:oMath>
                </a14:m>
                <a:r>
                  <a:rPr lang="en-US" altLang="ko-KR" sz="3200" dirty="0">
                    <a:effectLst/>
                    <a:latin typeface="Times New Roman" panose="02020603050405020304" pitchFamily="18" charset="0"/>
                    <a:ea typeface="신명조"/>
                    <a:cs typeface="Times New Roman" panose="02020603050405020304" pitchFamily="18" charset="0"/>
                  </a:rPr>
                  <a:t> capacitance, so the node voltage </a:t>
                </a:r>
                <a14:m>
                  <m:oMath xmlns:m="http://schemas.openxmlformats.org/officeDocument/2006/math">
                    <m:sSub>
                      <m:sSubPr>
                        <m:ctrlPr>
                          <a:rPr lang="ko-KR" altLang="ko-KR" sz="32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3200" i="1">
                            <a:effectLst/>
                            <a:latin typeface="Cambria Math" panose="02040503050406030204" pitchFamily="18" charset="0"/>
                            <a:ea typeface="신명조"/>
                            <a:cs typeface="Times New Roman" panose="02020603050405020304" pitchFamily="18" charset="0"/>
                          </a:rPr>
                          <m:t>𝑉</m:t>
                        </m:r>
                      </m:e>
                      <m:sub>
                        <m:r>
                          <a:rPr lang="en-US" altLang="ko-KR" sz="3200" i="1">
                            <a:effectLst/>
                            <a:latin typeface="Cambria Math" panose="02040503050406030204" pitchFamily="18" charset="0"/>
                            <a:ea typeface="신명조"/>
                            <a:cs typeface="Times New Roman" panose="02020603050405020304" pitchFamily="18" charset="0"/>
                          </a:rPr>
                          <m:t>𝑋</m:t>
                        </m:r>
                      </m:sub>
                    </m:sSub>
                  </m:oMath>
                </a14:m>
                <a:r>
                  <a:rPr lang="en-US" altLang="ko-KR" sz="3200" dirty="0">
                    <a:effectLst/>
                    <a:latin typeface="Times New Roman" panose="02020603050405020304" pitchFamily="18" charset="0"/>
                    <a:ea typeface="신명조"/>
                    <a:cs typeface="Times New Roman" panose="02020603050405020304" pitchFamily="18" charset="0"/>
                  </a:rPr>
                  <a:t> becomes the ground level. The </a:t>
                </a:r>
                <a14:m>
                  <m:oMath xmlns:m="http://schemas.openxmlformats.org/officeDocument/2006/math">
                    <m:sSub>
                      <m:sSubPr>
                        <m:ctrlPr>
                          <a:rPr lang="ko-KR" altLang="ko-KR" sz="32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3200" i="1">
                            <a:effectLst/>
                            <a:latin typeface="Cambria Math" panose="02040503050406030204" pitchFamily="18" charset="0"/>
                            <a:ea typeface="신명조"/>
                            <a:cs typeface="Times New Roman" panose="02020603050405020304" pitchFamily="18" charset="0"/>
                          </a:rPr>
                          <m:t>𝑉</m:t>
                        </m:r>
                      </m:e>
                      <m:sub>
                        <m:r>
                          <a:rPr lang="en-US" altLang="ko-KR" sz="3200" i="1">
                            <a:effectLst/>
                            <a:latin typeface="Cambria Math" panose="02040503050406030204" pitchFamily="18" charset="0"/>
                            <a:ea typeface="신명조"/>
                            <a:cs typeface="Times New Roman" panose="02020603050405020304" pitchFamily="18" charset="0"/>
                          </a:rPr>
                          <m:t>𝑋</m:t>
                        </m:r>
                      </m:sub>
                    </m:sSub>
                  </m:oMath>
                </a14:m>
                <a:r>
                  <a:rPr lang="en-US" altLang="ko-KR" sz="3200" dirty="0">
                    <a:effectLst/>
                    <a:latin typeface="Times New Roman" panose="02020603050405020304" pitchFamily="18" charset="0"/>
                    <a:ea typeface="신명조"/>
                    <a:cs typeface="Times New Roman" panose="02020603050405020304" pitchFamily="18" charset="0"/>
                  </a:rPr>
                  <a:t> level is continuously compared to the threshold voltage level at the comparator negative input. Since the initial </a:t>
                </a:r>
                <a14:m>
                  <m:oMath xmlns:m="http://schemas.openxmlformats.org/officeDocument/2006/math">
                    <m:sSub>
                      <m:sSubPr>
                        <m:ctrlPr>
                          <a:rPr lang="ko-KR" altLang="ko-KR" sz="32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3200" i="1">
                            <a:effectLst/>
                            <a:latin typeface="Cambria Math" panose="02040503050406030204" pitchFamily="18" charset="0"/>
                            <a:ea typeface="신명조"/>
                            <a:cs typeface="Times New Roman" panose="02020603050405020304" pitchFamily="18" charset="0"/>
                          </a:rPr>
                          <m:t>𝑉</m:t>
                        </m:r>
                      </m:e>
                      <m:sub>
                        <m:r>
                          <a:rPr lang="en-US" altLang="ko-KR" sz="3200" i="1">
                            <a:effectLst/>
                            <a:latin typeface="Cambria Math" panose="02040503050406030204" pitchFamily="18" charset="0"/>
                            <a:ea typeface="신명조"/>
                            <a:cs typeface="Times New Roman" panose="02020603050405020304" pitchFamily="18" charset="0"/>
                          </a:rPr>
                          <m:t>𝑋</m:t>
                        </m:r>
                      </m:sub>
                    </m:sSub>
                  </m:oMath>
                </a14:m>
                <a:r>
                  <a:rPr lang="en-US" altLang="ko-KR" sz="3200" dirty="0">
                    <a:effectLst/>
                    <a:latin typeface="Times New Roman" panose="02020603050405020304" pitchFamily="18" charset="0"/>
                    <a:ea typeface="신명조"/>
                    <a:cs typeface="Times New Roman" panose="02020603050405020304" pitchFamily="18" charset="0"/>
                  </a:rPr>
                  <a:t> level is less than </a:t>
                </a:r>
                <a14:m>
                  <m:oMath xmlns:m="http://schemas.openxmlformats.org/officeDocument/2006/math">
                    <m:sSub>
                      <m:sSubPr>
                        <m:ctrlPr>
                          <a:rPr lang="ko-KR" altLang="ko-KR" sz="32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3200" i="1">
                            <a:effectLst/>
                            <a:latin typeface="Cambria Math" panose="02040503050406030204" pitchFamily="18" charset="0"/>
                            <a:ea typeface="신명조"/>
                            <a:cs typeface="Times New Roman" panose="02020603050405020304" pitchFamily="18" charset="0"/>
                          </a:rPr>
                          <m:t>𝑉</m:t>
                        </m:r>
                      </m:e>
                      <m:sub>
                        <m:r>
                          <a:rPr lang="en-US" altLang="ko-KR" sz="3200" i="1">
                            <a:effectLst/>
                            <a:latin typeface="Cambria Math" panose="02040503050406030204" pitchFamily="18" charset="0"/>
                            <a:ea typeface="신명조"/>
                            <a:cs typeface="Times New Roman" panose="02020603050405020304" pitchFamily="18" charset="0"/>
                          </a:rPr>
                          <m:t>𝑡</m:t>
                        </m:r>
                        <m:r>
                          <a:rPr lang="en-US" altLang="ko-KR" sz="3200" i="1">
                            <a:effectLst/>
                            <a:latin typeface="Cambria Math" panose="02040503050406030204" pitchFamily="18" charset="0"/>
                            <a:ea typeface="신명조"/>
                            <a:cs typeface="Times New Roman" panose="02020603050405020304" pitchFamily="18" charset="0"/>
                          </a:rPr>
                          <m:t>h</m:t>
                        </m:r>
                      </m:sub>
                    </m:sSub>
                  </m:oMath>
                </a14:m>
                <a:r>
                  <a:rPr lang="en-US" altLang="ko-KR" sz="3200" dirty="0">
                    <a:effectLst/>
                    <a:latin typeface="Times New Roman" panose="02020603050405020304" pitchFamily="18" charset="0"/>
                    <a:ea typeface="신명조"/>
                    <a:cs typeface="Times New Roman" panose="02020603050405020304" pitchFamily="18" charset="0"/>
                  </a:rPr>
                  <a:t>, the output of the comparator </a:t>
                </a:r>
                <a14:m>
                  <m:oMath xmlns:m="http://schemas.openxmlformats.org/officeDocument/2006/math">
                    <m:sSub>
                      <m:sSubPr>
                        <m:ctrlPr>
                          <a:rPr lang="ko-KR" altLang="ko-KR" sz="32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3200" i="1">
                            <a:effectLst/>
                            <a:latin typeface="Cambria Math" panose="02040503050406030204" pitchFamily="18" charset="0"/>
                            <a:ea typeface="신명조"/>
                            <a:cs typeface="Times New Roman" panose="02020603050405020304" pitchFamily="18" charset="0"/>
                          </a:rPr>
                          <m:t>𝑉</m:t>
                        </m:r>
                      </m:e>
                      <m:sub>
                        <m:r>
                          <a:rPr lang="en-US" altLang="ko-KR" sz="3200" i="1">
                            <a:effectLst/>
                            <a:latin typeface="Cambria Math" panose="02040503050406030204" pitchFamily="18" charset="0"/>
                            <a:ea typeface="신명조"/>
                            <a:cs typeface="Times New Roman" panose="02020603050405020304" pitchFamily="18" charset="0"/>
                          </a:rPr>
                          <m:t>𝑂</m:t>
                        </m:r>
                      </m:sub>
                    </m:sSub>
                  </m:oMath>
                </a14:m>
                <a:r>
                  <a:rPr lang="en-US" altLang="ko-KR" sz="3200" dirty="0">
                    <a:effectLst/>
                    <a:latin typeface="Times New Roman" panose="02020603050405020304" pitchFamily="18" charset="0"/>
                    <a:ea typeface="신명조"/>
                    <a:cs typeface="Times New Roman" panose="02020603050405020304" pitchFamily="18" charset="0"/>
                  </a:rPr>
                  <a:t> is lowered. The low-level </a:t>
                </a:r>
                <a14:m>
                  <m:oMath xmlns:m="http://schemas.openxmlformats.org/officeDocument/2006/math">
                    <m:sSub>
                      <m:sSubPr>
                        <m:ctrlPr>
                          <a:rPr lang="ko-KR" altLang="ko-KR" sz="32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3200" i="1">
                            <a:effectLst/>
                            <a:latin typeface="Cambria Math" panose="02040503050406030204" pitchFamily="18" charset="0"/>
                            <a:ea typeface="신명조"/>
                            <a:cs typeface="Times New Roman" panose="02020603050405020304" pitchFamily="18" charset="0"/>
                          </a:rPr>
                          <m:t>𝑉</m:t>
                        </m:r>
                      </m:e>
                      <m:sub>
                        <m:r>
                          <a:rPr lang="en-US" altLang="ko-KR" sz="3200" i="1">
                            <a:effectLst/>
                            <a:latin typeface="Cambria Math" panose="02040503050406030204" pitchFamily="18" charset="0"/>
                            <a:ea typeface="신명조"/>
                            <a:cs typeface="Times New Roman" panose="02020603050405020304" pitchFamily="18" charset="0"/>
                          </a:rPr>
                          <m:t>𝑂</m:t>
                        </m:r>
                      </m:sub>
                    </m:sSub>
                  </m:oMath>
                </a14:m>
                <a:r>
                  <a:rPr lang="en-US" altLang="ko-KR" sz="3200" dirty="0">
                    <a:effectLst/>
                    <a:latin typeface="Times New Roman" panose="02020603050405020304" pitchFamily="18" charset="0"/>
                    <a:ea typeface="신명조"/>
                    <a:cs typeface="Times New Roman" panose="02020603050405020304" pitchFamily="18" charset="0"/>
                  </a:rPr>
                  <a:t> signal charges the </a:t>
                </a:r>
                <a14:m>
                  <m:oMath xmlns:m="http://schemas.openxmlformats.org/officeDocument/2006/math">
                    <m:sSub>
                      <m:sSubPr>
                        <m:ctrlPr>
                          <a:rPr lang="ko-KR" altLang="ko-KR" sz="32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3200" i="1">
                            <a:effectLst/>
                            <a:latin typeface="Cambria Math" panose="02040503050406030204" pitchFamily="18" charset="0"/>
                            <a:ea typeface="신명조"/>
                            <a:cs typeface="Times New Roman" panose="02020603050405020304" pitchFamily="18" charset="0"/>
                          </a:rPr>
                          <m:t>𝐶</m:t>
                        </m:r>
                      </m:e>
                      <m:sub>
                        <m:r>
                          <a:rPr lang="en-US" altLang="ko-KR" sz="3200" i="1">
                            <a:effectLst/>
                            <a:latin typeface="Cambria Math" panose="02040503050406030204" pitchFamily="18" charset="0"/>
                            <a:ea typeface="신명조"/>
                            <a:cs typeface="Times New Roman" panose="02020603050405020304" pitchFamily="18" charset="0"/>
                          </a:rPr>
                          <m:t>𝑠𝑎𝑚𝑝𝑙𝑒</m:t>
                        </m:r>
                      </m:sub>
                    </m:sSub>
                  </m:oMath>
                </a14:m>
                <a:r>
                  <a:rPr lang="en-US" altLang="ko-KR" sz="3200" dirty="0">
                    <a:effectLst/>
                    <a:latin typeface="Times New Roman" panose="02020603050405020304" pitchFamily="18" charset="0"/>
                    <a:ea typeface="신명조"/>
                    <a:cs typeface="Times New Roman" panose="02020603050405020304" pitchFamily="18" charset="0"/>
                  </a:rPr>
                  <a:t> capacitor by connecting the switch </a:t>
                </a:r>
                <a14:m>
                  <m:oMath xmlns:m="http://schemas.openxmlformats.org/officeDocument/2006/math">
                    <m:sSub>
                      <m:sSubPr>
                        <m:ctrlPr>
                          <a:rPr lang="ko-KR" altLang="ko-KR" sz="32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3200" i="1">
                            <a:effectLst/>
                            <a:latin typeface="Cambria Math" panose="02040503050406030204" pitchFamily="18" charset="0"/>
                            <a:ea typeface="신명조"/>
                            <a:cs typeface="Times New Roman" panose="02020603050405020304" pitchFamily="18" charset="0"/>
                          </a:rPr>
                          <m:t>𝑆</m:t>
                        </m:r>
                      </m:e>
                      <m:sub>
                        <m:r>
                          <a:rPr lang="en-US" altLang="ko-KR" sz="3200" i="1">
                            <a:effectLst/>
                            <a:latin typeface="Cambria Math" panose="02040503050406030204" pitchFamily="18" charset="0"/>
                            <a:ea typeface="신명조"/>
                            <a:cs typeface="Times New Roman" panose="02020603050405020304" pitchFamily="18" charset="0"/>
                          </a:rPr>
                          <m:t>2</m:t>
                        </m:r>
                      </m:sub>
                    </m:sSub>
                  </m:oMath>
                </a14:m>
                <a:r>
                  <a:rPr lang="en-US" altLang="ko-KR" sz="3200" dirty="0">
                    <a:effectLst/>
                    <a:latin typeface="Times New Roman" panose="02020603050405020304" pitchFamily="18" charset="0"/>
                    <a:ea typeface="신명조"/>
                    <a:cs typeface="Times New Roman" panose="02020603050405020304" pitchFamily="18" charset="0"/>
                  </a:rPr>
                  <a:t> to the VDD level. At the same time, the switch </a:t>
                </a:r>
                <a14:m>
                  <m:oMath xmlns:m="http://schemas.openxmlformats.org/officeDocument/2006/math">
                    <m:sSub>
                      <m:sSubPr>
                        <m:ctrlPr>
                          <a:rPr lang="ko-KR" altLang="ko-KR" sz="32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3200" i="1">
                            <a:effectLst/>
                            <a:latin typeface="Cambria Math" panose="02040503050406030204" pitchFamily="18" charset="0"/>
                            <a:ea typeface="신명조"/>
                            <a:cs typeface="Times New Roman" panose="02020603050405020304" pitchFamily="18" charset="0"/>
                          </a:rPr>
                          <m:t>𝑆</m:t>
                        </m:r>
                      </m:e>
                      <m:sub>
                        <m:r>
                          <a:rPr lang="en-US" altLang="ko-KR" sz="3200" i="1">
                            <a:effectLst/>
                            <a:latin typeface="Cambria Math" panose="02040503050406030204" pitchFamily="18" charset="0"/>
                            <a:ea typeface="신명조"/>
                            <a:cs typeface="Times New Roman" panose="02020603050405020304" pitchFamily="18" charset="0"/>
                          </a:rPr>
                          <m:t>1</m:t>
                        </m:r>
                      </m:sub>
                    </m:sSub>
                  </m:oMath>
                </a14:m>
                <a:r>
                  <a:rPr lang="en-US" altLang="ko-KR" sz="3200" dirty="0">
                    <a:effectLst/>
                    <a:latin typeface="Times New Roman" panose="02020603050405020304" pitchFamily="18" charset="0"/>
                    <a:ea typeface="신명조"/>
                    <a:cs typeface="Times New Roman" panose="02020603050405020304" pitchFamily="18" charset="0"/>
                  </a:rPr>
                  <a:t> periodically connects the </a:t>
                </a:r>
                <a14:m>
                  <m:oMath xmlns:m="http://schemas.openxmlformats.org/officeDocument/2006/math">
                    <m:sSub>
                      <m:sSubPr>
                        <m:ctrlPr>
                          <a:rPr lang="ko-KR" altLang="ko-KR" sz="32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3200" i="1">
                            <a:effectLst/>
                            <a:latin typeface="Cambria Math" panose="02040503050406030204" pitchFamily="18" charset="0"/>
                            <a:ea typeface="신명조"/>
                            <a:cs typeface="Times New Roman" panose="02020603050405020304" pitchFamily="18" charset="0"/>
                          </a:rPr>
                          <m:t>𝐶</m:t>
                        </m:r>
                      </m:e>
                      <m:sub>
                        <m:r>
                          <a:rPr lang="en-US" altLang="ko-KR" sz="3200" i="1">
                            <a:effectLst/>
                            <a:latin typeface="Cambria Math" panose="02040503050406030204" pitchFamily="18" charset="0"/>
                            <a:ea typeface="신명조"/>
                            <a:cs typeface="Times New Roman" panose="02020603050405020304" pitchFamily="18" charset="0"/>
                          </a:rPr>
                          <m:t>𝑠𝑎𝑚𝑝𝑙𝑒</m:t>
                        </m:r>
                      </m:sub>
                    </m:sSub>
                  </m:oMath>
                </a14:m>
                <a:r>
                  <a:rPr lang="en-US" altLang="ko-KR" sz="3200" dirty="0">
                    <a:effectLst/>
                    <a:latin typeface="Times New Roman" panose="02020603050405020304" pitchFamily="18" charset="0"/>
                    <a:ea typeface="신명조"/>
                    <a:cs typeface="Times New Roman" panose="02020603050405020304" pitchFamily="18" charset="0"/>
                  </a:rPr>
                  <a:t> capacitor and the </a:t>
                </a:r>
                <a14:m>
                  <m:oMath xmlns:m="http://schemas.openxmlformats.org/officeDocument/2006/math">
                    <m:sSub>
                      <m:sSubPr>
                        <m:ctrlPr>
                          <a:rPr lang="ko-KR" altLang="ko-KR" sz="32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3200" i="1">
                            <a:effectLst/>
                            <a:latin typeface="Cambria Math" panose="02040503050406030204" pitchFamily="18" charset="0"/>
                            <a:ea typeface="신명조"/>
                            <a:cs typeface="Times New Roman" panose="02020603050405020304" pitchFamily="18" charset="0"/>
                          </a:rPr>
                          <m:t>𝐶</m:t>
                        </m:r>
                      </m:e>
                      <m:sub>
                        <m:r>
                          <a:rPr lang="en-US" altLang="ko-KR" sz="3200" i="1">
                            <a:effectLst/>
                            <a:latin typeface="Cambria Math" panose="02040503050406030204" pitchFamily="18" charset="0"/>
                            <a:ea typeface="신명조"/>
                            <a:cs typeface="Times New Roman" panose="02020603050405020304" pitchFamily="18" charset="0"/>
                          </a:rPr>
                          <m:t>𝑠𝑒𝑛𝑠𝑖𝑛𝑔</m:t>
                        </m:r>
                      </m:sub>
                    </m:sSub>
                  </m:oMath>
                </a14:m>
                <a:r>
                  <a:rPr lang="en-US" altLang="ko-KR" sz="3200" dirty="0">
                    <a:effectLst/>
                    <a:latin typeface="Times New Roman" panose="02020603050405020304" pitchFamily="18" charset="0"/>
                    <a:ea typeface="신명조"/>
                    <a:cs typeface="Times New Roman" panose="02020603050405020304" pitchFamily="18" charset="0"/>
                  </a:rPr>
                  <a:t> capacitor based on the internal clock pulse (</a:t>
                </a:r>
                <a14:m>
                  <m:oMath xmlns:m="http://schemas.openxmlformats.org/officeDocument/2006/math">
                    <m:sSub>
                      <m:sSubPr>
                        <m:ctrlPr>
                          <a:rPr lang="ko-KR" altLang="ko-KR" sz="32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3200" i="1">
                            <a:effectLst/>
                            <a:latin typeface="Cambria Math" panose="02040503050406030204" pitchFamily="18" charset="0"/>
                            <a:ea typeface="신명조"/>
                            <a:cs typeface="Times New Roman" panose="02020603050405020304" pitchFamily="18" charset="0"/>
                          </a:rPr>
                          <m:t>𝛷</m:t>
                        </m:r>
                      </m:e>
                      <m:sub>
                        <m:r>
                          <a:rPr lang="en-US" altLang="ko-KR" sz="3200" i="1">
                            <a:effectLst/>
                            <a:latin typeface="Cambria Math" panose="02040503050406030204" pitchFamily="18" charset="0"/>
                            <a:ea typeface="신명조"/>
                            <a:cs typeface="Times New Roman" panose="02020603050405020304" pitchFamily="18" charset="0"/>
                          </a:rPr>
                          <m:t>1</m:t>
                        </m:r>
                      </m:sub>
                    </m:sSub>
                  </m:oMath>
                </a14:m>
                <a:r>
                  <a:rPr lang="en-US" altLang="ko-KR" sz="3200" dirty="0">
                    <a:effectLst/>
                    <a:latin typeface="Times New Roman" panose="02020603050405020304" pitchFamily="18" charset="0"/>
                    <a:ea typeface="신명조"/>
                    <a:cs typeface="Times New Roman" panose="02020603050405020304" pitchFamily="18" charset="0"/>
                  </a:rPr>
                  <a:t>). Whenever the </a:t>
                </a:r>
                <a14:m>
                  <m:oMath xmlns:m="http://schemas.openxmlformats.org/officeDocument/2006/math">
                    <m:sSub>
                      <m:sSubPr>
                        <m:ctrlPr>
                          <a:rPr lang="ko-KR" altLang="ko-KR" sz="32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3200" i="1">
                            <a:effectLst/>
                            <a:latin typeface="Cambria Math" panose="02040503050406030204" pitchFamily="18" charset="0"/>
                            <a:ea typeface="신명조"/>
                            <a:cs typeface="Times New Roman" panose="02020603050405020304" pitchFamily="18" charset="0"/>
                          </a:rPr>
                          <m:t>𝛷</m:t>
                        </m:r>
                      </m:e>
                      <m:sub>
                        <m:r>
                          <a:rPr lang="en-US" altLang="ko-KR" sz="3200" i="1">
                            <a:effectLst/>
                            <a:latin typeface="Cambria Math" panose="02040503050406030204" pitchFamily="18" charset="0"/>
                            <a:ea typeface="신명조"/>
                            <a:cs typeface="Times New Roman" panose="02020603050405020304" pitchFamily="18" charset="0"/>
                          </a:rPr>
                          <m:t>1</m:t>
                        </m:r>
                      </m:sub>
                    </m:sSub>
                  </m:oMath>
                </a14:m>
                <a:r>
                  <a:rPr lang="en-US" altLang="ko-KR" sz="3200" dirty="0">
                    <a:effectLst/>
                    <a:latin typeface="Times New Roman" panose="02020603050405020304" pitchFamily="18" charset="0"/>
                    <a:ea typeface="신명조"/>
                    <a:cs typeface="Times New Roman" panose="02020603050405020304" pitchFamily="18" charset="0"/>
                  </a:rPr>
                  <a:t> signal is high, charge sharing occurs between the two capacitors, increasing the voltage of the </a:t>
                </a:r>
                <a14:m>
                  <m:oMath xmlns:m="http://schemas.openxmlformats.org/officeDocument/2006/math">
                    <m:sSub>
                      <m:sSubPr>
                        <m:ctrlPr>
                          <a:rPr lang="ko-KR" altLang="ko-KR" sz="32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3200" i="1">
                            <a:effectLst/>
                            <a:latin typeface="Cambria Math" panose="02040503050406030204" pitchFamily="18" charset="0"/>
                            <a:ea typeface="신명조"/>
                            <a:cs typeface="Times New Roman" panose="02020603050405020304" pitchFamily="18" charset="0"/>
                          </a:rPr>
                          <m:t>𝑉</m:t>
                        </m:r>
                      </m:e>
                      <m:sub>
                        <m:r>
                          <a:rPr lang="en-US" altLang="ko-KR" sz="3200" i="1">
                            <a:effectLst/>
                            <a:latin typeface="Cambria Math" panose="02040503050406030204" pitchFamily="18" charset="0"/>
                            <a:ea typeface="신명조"/>
                            <a:cs typeface="Times New Roman" panose="02020603050405020304" pitchFamily="18" charset="0"/>
                          </a:rPr>
                          <m:t>𝑋</m:t>
                        </m:r>
                      </m:sub>
                    </m:sSub>
                  </m:oMath>
                </a14:m>
                <a:r>
                  <a:rPr lang="en-US" altLang="ko-KR" sz="3200" dirty="0">
                    <a:effectLst/>
                    <a:latin typeface="Times New Roman" panose="02020603050405020304" pitchFamily="18" charset="0"/>
                    <a:ea typeface="신명조"/>
                    <a:cs typeface="Times New Roman" panose="02020603050405020304" pitchFamily="18" charset="0"/>
                  </a:rPr>
                  <a:t> node until it reaches the </a:t>
                </a:r>
                <a14:m>
                  <m:oMath xmlns:m="http://schemas.openxmlformats.org/officeDocument/2006/math">
                    <m:sSub>
                      <m:sSubPr>
                        <m:ctrlPr>
                          <a:rPr lang="ko-KR" altLang="ko-KR" sz="32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3200" i="1">
                            <a:effectLst/>
                            <a:latin typeface="Cambria Math" panose="02040503050406030204" pitchFamily="18" charset="0"/>
                            <a:ea typeface="신명조"/>
                            <a:cs typeface="Times New Roman" panose="02020603050405020304" pitchFamily="18" charset="0"/>
                          </a:rPr>
                          <m:t>𝑉</m:t>
                        </m:r>
                      </m:e>
                      <m:sub>
                        <m:r>
                          <a:rPr lang="en-US" altLang="ko-KR" sz="3200" i="1">
                            <a:effectLst/>
                            <a:latin typeface="Cambria Math" panose="02040503050406030204" pitchFamily="18" charset="0"/>
                            <a:ea typeface="신명조"/>
                            <a:cs typeface="Times New Roman" panose="02020603050405020304" pitchFamily="18" charset="0"/>
                          </a:rPr>
                          <m:t>𝑡</m:t>
                        </m:r>
                        <m:r>
                          <a:rPr lang="en-US" altLang="ko-KR" sz="3200" i="1">
                            <a:effectLst/>
                            <a:latin typeface="Cambria Math" panose="02040503050406030204" pitchFamily="18" charset="0"/>
                            <a:ea typeface="신명조"/>
                            <a:cs typeface="Times New Roman" panose="02020603050405020304" pitchFamily="18" charset="0"/>
                          </a:rPr>
                          <m:t>h</m:t>
                        </m:r>
                      </m:sub>
                    </m:sSub>
                  </m:oMath>
                </a14:m>
                <a:r>
                  <a:rPr lang="en-US" altLang="ko-KR" sz="3200" dirty="0">
                    <a:effectLst/>
                    <a:latin typeface="Times New Roman" panose="02020603050405020304" pitchFamily="18" charset="0"/>
                    <a:ea typeface="신명조"/>
                    <a:cs typeface="Times New Roman" panose="02020603050405020304" pitchFamily="18" charset="0"/>
                  </a:rPr>
                  <a:t> level. Once the </a:t>
                </a:r>
                <a14:m>
                  <m:oMath xmlns:m="http://schemas.openxmlformats.org/officeDocument/2006/math">
                    <m:sSub>
                      <m:sSubPr>
                        <m:ctrlPr>
                          <a:rPr lang="ko-KR" altLang="ko-KR" sz="32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3200" i="1">
                            <a:effectLst/>
                            <a:latin typeface="Cambria Math" panose="02040503050406030204" pitchFamily="18" charset="0"/>
                            <a:ea typeface="신명조"/>
                            <a:cs typeface="Times New Roman" panose="02020603050405020304" pitchFamily="18" charset="0"/>
                          </a:rPr>
                          <m:t>𝑉</m:t>
                        </m:r>
                      </m:e>
                      <m:sub>
                        <m:r>
                          <a:rPr lang="en-US" altLang="ko-KR" sz="3200" i="1">
                            <a:effectLst/>
                            <a:latin typeface="Cambria Math" panose="02040503050406030204" pitchFamily="18" charset="0"/>
                            <a:ea typeface="신명조"/>
                            <a:cs typeface="Times New Roman" panose="02020603050405020304" pitchFamily="18" charset="0"/>
                          </a:rPr>
                          <m:t>𝑋</m:t>
                        </m:r>
                      </m:sub>
                    </m:sSub>
                  </m:oMath>
                </a14:m>
                <a:r>
                  <a:rPr lang="en-US" altLang="ko-KR" sz="3200" dirty="0">
                    <a:effectLst/>
                    <a:latin typeface="Times New Roman" panose="02020603050405020304" pitchFamily="18" charset="0"/>
                    <a:ea typeface="신명조"/>
                    <a:cs typeface="Times New Roman" panose="02020603050405020304" pitchFamily="18" charset="0"/>
                  </a:rPr>
                  <a:t> node voltage exceeds the </a:t>
                </a:r>
                <a14:m>
                  <m:oMath xmlns:m="http://schemas.openxmlformats.org/officeDocument/2006/math">
                    <m:sSub>
                      <m:sSubPr>
                        <m:ctrlPr>
                          <a:rPr lang="ko-KR" altLang="ko-KR" sz="32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3200" i="1">
                            <a:effectLst/>
                            <a:latin typeface="Cambria Math" panose="02040503050406030204" pitchFamily="18" charset="0"/>
                            <a:ea typeface="신명조"/>
                            <a:cs typeface="Times New Roman" panose="02020603050405020304" pitchFamily="18" charset="0"/>
                          </a:rPr>
                          <m:t>𝑉</m:t>
                        </m:r>
                      </m:e>
                      <m:sub>
                        <m:r>
                          <a:rPr lang="en-US" altLang="ko-KR" sz="3200" i="1">
                            <a:effectLst/>
                            <a:latin typeface="Cambria Math" panose="02040503050406030204" pitchFamily="18" charset="0"/>
                            <a:ea typeface="신명조"/>
                            <a:cs typeface="Times New Roman" panose="02020603050405020304" pitchFamily="18" charset="0"/>
                          </a:rPr>
                          <m:t>𝑡</m:t>
                        </m:r>
                        <m:r>
                          <a:rPr lang="en-US" altLang="ko-KR" sz="3200" i="1">
                            <a:effectLst/>
                            <a:latin typeface="Cambria Math" panose="02040503050406030204" pitchFamily="18" charset="0"/>
                            <a:ea typeface="신명조"/>
                            <a:cs typeface="Times New Roman" panose="02020603050405020304" pitchFamily="18" charset="0"/>
                          </a:rPr>
                          <m:t>h</m:t>
                        </m:r>
                      </m:sub>
                    </m:sSub>
                  </m:oMath>
                </a14:m>
                <a:r>
                  <a:rPr lang="en-US" altLang="ko-KR" sz="3200" dirty="0">
                    <a:effectLst/>
                    <a:latin typeface="Times New Roman" panose="02020603050405020304" pitchFamily="18" charset="0"/>
                    <a:ea typeface="신명조"/>
                    <a:cs typeface="Times New Roman" panose="02020603050405020304" pitchFamily="18" charset="0"/>
                  </a:rPr>
                  <a:t> level of the comparator, then the </a:t>
                </a:r>
                <a14:m>
                  <m:oMath xmlns:m="http://schemas.openxmlformats.org/officeDocument/2006/math">
                    <m:sSub>
                      <m:sSubPr>
                        <m:ctrlPr>
                          <a:rPr lang="ko-KR" altLang="ko-KR" sz="32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3200" i="1">
                            <a:effectLst/>
                            <a:latin typeface="Cambria Math" panose="02040503050406030204" pitchFamily="18" charset="0"/>
                            <a:ea typeface="신명조"/>
                            <a:cs typeface="Times New Roman" panose="02020603050405020304" pitchFamily="18" charset="0"/>
                          </a:rPr>
                          <m:t>𝑉</m:t>
                        </m:r>
                      </m:e>
                      <m:sub>
                        <m:r>
                          <a:rPr lang="en-US" altLang="ko-KR" sz="3200" i="1">
                            <a:effectLst/>
                            <a:latin typeface="Cambria Math" panose="02040503050406030204" pitchFamily="18" charset="0"/>
                            <a:ea typeface="신명조"/>
                            <a:cs typeface="Times New Roman" panose="02020603050405020304" pitchFamily="18" charset="0"/>
                          </a:rPr>
                          <m:t>𝑂</m:t>
                        </m:r>
                      </m:sub>
                    </m:sSub>
                  </m:oMath>
                </a14:m>
                <a:r>
                  <a:rPr lang="en-US" altLang="ko-KR" sz="3200" dirty="0">
                    <a:effectLst/>
                    <a:latin typeface="Times New Roman" panose="02020603050405020304" pitchFamily="18" charset="0"/>
                    <a:ea typeface="신명조"/>
                    <a:cs typeface="Times New Roman" panose="02020603050405020304" pitchFamily="18" charset="0"/>
                  </a:rPr>
                  <a:t> output signal becomes high, which switches the connection of the </a:t>
                </a:r>
                <a14:m>
                  <m:oMath xmlns:m="http://schemas.openxmlformats.org/officeDocument/2006/math">
                    <m:sSub>
                      <m:sSubPr>
                        <m:ctrlPr>
                          <a:rPr lang="ko-KR" altLang="ko-KR" sz="32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3200" i="1">
                            <a:effectLst/>
                            <a:latin typeface="Cambria Math" panose="02040503050406030204" pitchFamily="18" charset="0"/>
                            <a:ea typeface="신명조"/>
                            <a:cs typeface="Times New Roman" panose="02020603050405020304" pitchFamily="18" charset="0"/>
                          </a:rPr>
                          <m:t>𝑆</m:t>
                        </m:r>
                      </m:e>
                      <m:sub>
                        <m:r>
                          <a:rPr lang="en-US" altLang="ko-KR" sz="3200" i="1">
                            <a:effectLst/>
                            <a:latin typeface="Cambria Math" panose="02040503050406030204" pitchFamily="18" charset="0"/>
                            <a:ea typeface="신명조"/>
                            <a:cs typeface="Times New Roman" panose="02020603050405020304" pitchFamily="18" charset="0"/>
                          </a:rPr>
                          <m:t>2</m:t>
                        </m:r>
                      </m:sub>
                    </m:sSub>
                  </m:oMath>
                </a14:m>
                <a:r>
                  <a:rPr lang="en-US" altLang="ko-KR" sz="3200" dirty="0">
                    <a:effectLst/>
                    <a:latin typeface="Times New Roman" panose="02020603050405020304" pitchFamily="18" charset="0"/>
                    <a:ea typeface="신명조"/>
                    <a:cs typeface="Times New Roman" panose="02020603050405020304" pitchFamily="18" charset="0"/>
                  </a:rPr>
                  <a:t> switch from VDD to the ground. As a result, the </a:t>
                </a:r>
                <a14:m>
                  <m:oMath xmlns:m="http://schemas.openxmlformats.org/officeDocument/2006/math">
                    <m:sSub>
                      <m:sSubPr>
                        <m:ctrlPr>
                          <a:rPr lang="ko-KR" altLang="ko-KR" sz="32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3200" i="1">
                            <a:effectLst/>
                            <a:latin typeface="Cambria Math" panose="02040503050406030204" pitchFamily="18" charset="0"/>
                            <a:ea typeface="신명조"/>
                            <a:cs typeface="Times New Roman" panose="02020603050405020304" pitchFamily="18" charset="0"/>
                          </a:rPr>
                          <m:t>𝐶</m:t>
                        </m:r>
                      </m:e>
                      <m:sub>
                        <m:r>
                          <a:rPr lang="en-US" altLang="ko-KR" sz="3200" i="1">
                            <a:effectLst/>
                            <a:latin typeface="Cambria Math" panose="02040503050406030204" pitchFamily="18" charset="0"/>
                            <a:ea typeface="신명조"/>
                            <a:cs typeface="Times New Roman" panose="02020603050405020304" pitchFamily="18" charset="0"/>
                          </a:rPr>
                          <m:t>𝑠𝑎𝑚𝑝𝑙𝑒</m:t>
                        </m:r>
                      </m:sub>
                    </m:sSub>
                  </m:oMath>
                </a14:m>
                <a:r>
                  <a:rPr lang="en-US" altLang="ko-KR" sz="3200" dirty="0">
                    <a:effectLst/>
                    <a:latin typeface="Times New Roman" panose="02020603050405020304" pitchFamily="18" charset="0"/>
                    <a:ea typeface="신명조"/>
                    <a:cs typeface="Times New Roman" panose="02020603050405020304" pitchFamily="18" charset="0"/>
                  </a:rPr>
                  <a:t> capacitor is discharged to the ground level, and the </a:t>
                </a:r>
                <a14:m>
                  <m:oMath xmlns:m="http://schemas.openxmlformats.org/officeDocument/2006/math">
                    <m:sSub>
                      <m:sSubPr>
                        <m:ctrlPr>
                          <a:rPr lang="ko-KR" altLang="ko-KR" sz="32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3200" i="1">
                            <a:effectLst/>
                            <a:latin typeface="Cambria Math" panose="02040503050406030204" pitchFamily="18" charset="0"/>
                            <a:ea typeface="신명조"/>
                            <a:cs typeface="Times New Roman" panose="02020603050405020304" pitchFamily="18" charset="0"/>
                          </a:rPr>
                          <m:t>𝑉</m:t>
                        </m:r>
                      </m:e>
                      <m:sub>
                        <m:r>
                          <a:rPr lang="en-US" altLang="ko-KR" sz="3200" i="1">
                            <a:effectLst/>
                            <a:latin typeface="Cambria Math" panose="02040503050406030204" pitchFamily="18" charset="0"/>
                            <a:ea typeface="신명조"/>
                            <a:cs typeface="Times New Roman" panose="02020603050405020304" pitchFamily="18" charset="0"/>
                          </a:rPr>
                          <m:t>𝑋</m:t>
                        </m:r>
                      </m:sub>
                    </m:sSub>
                  </m:oMath>
                </a14:m>
                <a:r>
                  <a:rPr lang="en-US" altLang="ko-KR" sz="3200" dirty="0">
                    <a:effectLst/>
                    <a:latin typeface="Times New Roman" panose="02020603050405020304" pitchFamily="18" charset="0"/>
                    <a:ea typeface="신명조"/>
                    <a:cs typeface="Times New Roman" panose="02020603050405020304" pitchFamily="18" charset="0"/>
                  </a:rPr>
                  <a:t> node is reduced through charge sharing when the clock signal </a:t>
                </a:r>
                <a14:m>
                  <m:oMath xmlns:m="http://schemas.openxmlformats.org/officeDocument/2006/math">
                    <m:sSub>
                      <m:sSubPr>
                        <m:ctrlPr>
                          <a:rPr lang="ko-KR" altLang="ko-KR" sz="32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3200" i="1">
                            <a:effectLst/>
                            <a:latin typeface="Cambria Math" panose="02040503050406030204" pitchFamily="18" charset="0"/>
                            <a:ea typeface="신명조"/>
                            <a:cs typeface="Times New Roman" panose="02020603050405020304" pitchFamily="18" charset="0"/>
                          </a:rPr>
                          <m:t>𝛷</m:t>
                        </m:r>
                      </m:e>
                      <m:sub>
                        <m:r>
                          <a:rPr lang="en-US" altLang="ko-KR" sz="3200" i="1">
                            <a:effectLst/>
                            <a:latin typeface="Cambria Math" panose="02040503050406030204" pitchFamily="18" charset="0"/>
                            <a:ea typeface="신명조"/>
                            <a:cs typeface="Times New Roman" panose="02020603050405020304" pitchFamily="18" charset="0"/>
                          </a:rPr>
                          <m:t>1</m:t>
                        </m:r>
                      </m:sub>
                    </m:sSub>
                  </m:oMath>
                </a14:m>
                <a:r>
                  <a:rPr lang="en-US" altLang="ko-KR" sz="3200" dirty="0">
                    <a:effectLst/>
                    <a:latin typeface="Times New Roman" panose="02020603050405020304" pitchFamily="18" charset="0"/>
                    <a:ea typeface="신명조"/>
                    <a:cs typeface="Times New Roman" panose="02020603050405020304" pitchFamily="18" charset="0"/>
                  </a:rPr>
                  <a:t> is ‘H’. </a:t>
                </a:r>
              </a:p>
              <a:p>
                <a:pPr indent="127000" algn="just"/>
                <a:r>
                  <a:rPr lang="en-US" altLang="ko-KR" sz="3200" dirty="0">
                    <a:latin typeface="Times New Roman" panose="02020603050405020304" pitchFamily="18" charset="0"/>
                    <a:cs typeface="Times New Roman" panose="02020603050405020304" pitchFamily="18" charset="0"/>
                  </a:rPr>
                  <a:t> Based on the abovementioned feedback operation of the sensing part, two possible scenarios of sensing small/large capacitance of </a:t>
                </a:r>
                <a14:m>
                  <m:oMath xmlns:m="http://schemas.openxmlformats.org/officeDocument/2006/math">
                    <m:sSub>
                      <m:sSubPr>
                        <m:ctrlPr>
                          <a:rPr lang="ko-KR" altLang="ko-KR" sz="3200" i="1">
                            <a:latin typeface="Cambria Math" panose="02040503050406030204" pitchFamily="18" charset="0"/>
                          </a:rPr>
                        </m:ctrlPr>
                      </m:sSubPr>
                      <m:e>
                        <m:r>
                          <a:rPr lang="en-US" altLang="ko-KR" sz="3200" i="1">
                            <a:latin typeface="Cambria Math" panose="02040503050406030204" pitchFamily="18" charset="0"/>
                          </a:rPr>
                          <m:t>𝐶</m:t>
                        </m:r>
                      </m:e>
                      <m:sub>
                        <m:r>
                          <a:rPr lang="en-US" altLang="ko-KR" sz="3200" i="1">
                            <a:latin typeface="Cambria Math" panose="02040503050406030204" pitchFamily="18" charset="0"/>
                          </a:rPr>
                          <m:t>𝑠𝑒𝑛𝑠𝑖𝑛𝑔</m:t>
                        </m:r>
                      </m:sub>
                    </m:sSub>
                  </m:oMath>
                </a14:m>
                <a:r>
                  <a:rPr lang="en-US" altLang="ko-KR" sz="3200" dirty="0">
                    <a:latin typeface="Times New Roman" panose="02020603050405020304" pitchFamily="18" charset="0"/>
                    <a:cs typeface="Times New Roman" panose="02020603050405020304" pitchFamily="18" charset="0"/>
                  </a:rPr>
                  <a:t> are illustrated with the relevant waveforms in Fig. 2. Here the magnitude of capacitance mimics the situation where the electrode (touchpad) is sensed by a human or by an object, and the capacitance has been changed to some value (</a:t>
                </a:r>
                <a:r>
                  <a:rPr lang="ko-KR" altLang="ko-KR" sz="3200" dirty="0" err="1">
                    <a:latin typeface="Times New Roman" panose="02020603050405020304" pitchFamily="18" charset="0"/>
                    <a:cs typeface="Times New Roman" panose="02020603050405020304" pitchFamily="18" charset="0"/>
                  </a:rPr>
                  <a:t>Δ</a:t>
                </a:r>
                <a:r>
                  <a:rPr lang="en-US" altLang="ko-KR" sz="3200" dirty="0">
                    <a:latin typeface="Times New Roman" panose="02020603050405020304" pitchFamily="18" charset="0"/>
                    <a:cs typeface="Times New Roman" panose="02020603050405020304" pitchFamily="18" charset="0"/>
                  </a:rPr>
                  <a:t>C). The x-axis is the number of cycles (in terms of clock pulse </a:t>
                </a:r>
                <a14:m>
                  <m:oMath xmlns:m="http://schemas.openxmlformats.org/officeDocument/2006/math">
                    <m:sSub>
                      <m:sSubPr>
                        <m:ctrlPr>
                          <a:rPr lang="ko-KR" altLang="ko-KR" sz="3200" i="1">
                            <a:latin typeface="Cambria Math" panose="02040503050406030204" pitchFamily="18" charset="0"/>
                          </a:rPr>
                        </m:ctrlPr>
                      </m:sSubPr>
                      <m:e>
                        <m:r>
                          <a:rPr lang="en-US" altLang="ko-KR" sz="3200" i="1">
                            <a:latin typeface="Cambria Math" panose="02040503050406030204" pitchFamily="18" charset="0"/>
                          </a:rPr>
                          <m:t>𝛷</m:t>
                        </m:r>
                      </m:e>
                      <m:sub>
                        <m:r>
                          <a:rPr lang="en-US" altLang="ko-KR" sz="3200" i="1">
                            <a:latin typeface="Cambria Math" panose="02040503050406030204" pitchFamily="18" charset="0"/>
                          </a:rPr>
                          <m:t>1</m:t>
                        </m:r>
                      </m:sub>
                    </m:sSub>
                  </m:oMath>
                </a14:m>
                <a:r>
                  <a:rPr lang="en-US" altLang="ko-KR" sz="3200" dirty="0">
                    <a:latin typeface="Times New Roman" panose="02020603050405020304" pitchFamily="18" charset="0"/>
                    <a:cs typeface="Times New Roman" panose="02020603050405020304" pitchFamily="18" charset="0"/>
                  </a:rPr>
                  <a:t>) and shows how the voltage levels of the </a:t>
                </a:r>
                <a14:m>
                  <m:oMath xmlns:m="http://schemas.openxmlformats.org/officeDocument/2006/math">
                    <m:sSub>
                      <m:sSubPr>
                        <m:ctrlPr>
                          <a:rPr lang="ko-KR" altLang="ko-KR" sz="3200" i="1">
                            <a:latin typeface="Cambria Math" panose="02040503050406030204" pitchFamily="18" charset="0"/>
                          </a:rPr>
                        </m:ctrlPr>
                      </m:sSubPr>
                      <m:e>
                        <m:r>
                          <a:rPr lang="en-US" altLang="ko-KR" sz="3200" i="1">
                            <a:latin typeface="Cambria Math" panose="02040503050406030204" pitchFamily="18" charset="0"/>
                          </a:rPr>
                          <m:t>𝑉</m:t>
                        </m:r>
                      </m:e>
                      <m:sub>
                        <m:r>
                          <a:rPr lang="en-US" altLang="ko-KR" sz="3200" i="1">
                            <a:latin typeface="Cambria Math" panose="02040503050406030204" pitchFamily="18" charset="0"/>
                          </a:rPr>
                          <m:t>𝑋</m:t>
                        </m:r>
                      </m:sub>
                    </m:sSub>
                  </m:oMath>
                </a14:m>
                <a:r>
                  <a:rPr lang="en-US" altLang="ko-KR" sz="32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ko-KR" altLang="ko-KR" sz="3200" i="1">
                            <a:latin typeface="Cambria Math" panose="02040503050406030204" pitchFamily="18" charset="0"/>
                          </a:rPr>
                        </m:ctrlPr>
                      </m:sSubPr>
                      <m:e>
                        <m:r>
                          <a:rPr lang="en-US" altLang="ko-KR" sz="3200" i="1">
                            <a:latin typeface="Cambria Math" panose="02040503050406030204" pitchFamily="18" charset="0"/>
                          </a:rPr>
                          <m:t>𝑉</m:t>
                        </m:r>
                      </m:e>
                      <m:sub>
                        <m:r>
                          <a:rPr lang="en-US" altLang="ko-KR" sz="3200" i="1">
                            <a:latin typeface="Cambria Math" panose="02040503050406030204" pitchFamily="18" charset="0"/>
                          </a:rPr>
                          <m:t>𝑂</m:t>
                        </m:r>
                      </m:sub>
                    </m:sSub>
                  </m:oMath>
                </a14:m>
                <a:r>
                  <a:rPr lang="en-US" altLang="ko-KR" sz="3200" dirty="0">
                    <a:latin typeface="Times New Roman" panose="02020603050405020304" pitchFamily="18" charset="0"/>
                    <a:cs typeface="Times New Roman" panose="02020603050405020304" pitchFamily="18" charset="0"/>
                  </a:rPr>
                  <a:t> nodes change. For small (large) </a:t>
                </a:r>
                <a14:m>
                  <m:oMath xmlns:m="http://schemas.openxmlformats.org/officeDocument/2006/math">
                    <m:sSub>
                      <m:sSubPr>
                        <m:ctrlPr>
                          <a:rPr lang="ko-KR" altLang="ko-KR" sz="3200" i="1">
                            <a:latin typeface="Cambria Math" panose="02040503050406030204" pitchFamily="18" charset="0"/>
                          </a:rPr>
                        </m:ctrlPr>
                      </m:sSubPr>
                      <m:e>
                        <m:r>
                          <a:rPr lang="en-US" altLang="ko-KR" sz="3200" i="1">
                            <a:latin typeface="Cambria Math" panose="02040503050406030204" pitchFamily="18" charset="0"/>
                          </a:rPr>
                          <m:t>𝐶</m:t>
                        </m:r>
                      </m:e>
                      <m:sub>
                        <m:r>
                          <a:rPr lang="en-US" altLang="ko-KR" sz="3200" i="1">
                            <a:latin typeface="Cambria Math" panose="02040503050406030204" pitchFamily="18" charset="0"/>
                          </a:rPr>
                          <m:t>𝑠𝑒𝑛𝑠𝑖𝑛𝑔</m:t>
                        </m:r>
                      </m:sub>
                    </m:sSub>
                  </m:oMath>
                </a14:m>
                <a:r>
                  <a:rPr lang="en-US" altLang="ko-KR" sz="3200" dirty="0">
                    <a:latin typeface="Times New Roman" panose="02020603050405020304" pitchFamily="18" charset="0"/>
                    <a:cs typeface="Times New Roman" panose="02020603050405020304" pitchFamily="18" charset="0"/>
                  </a:rPr>
                  <a:t> values, the </a:t>
                </a:r>
                <a14:m>
                  <m:oMath xmlns:m="http://schemas.openxmlformats.org/officeDocument/2006/math">
                    <m:sSub>
                      <m:sSubPr>
                        <m:ctrlPr>
                          <a:rPr lang="ko-KR" altLang="ko-KR" sz="3200" i="1">
                            <a:latin typeface="Cambria Math" panose="02040503050406030204" pitchFamily="18" charset="0"/>
                          </a:rPr>
                        </m:ctrlPr>
                      </m:sSubPr>
                      <m:e>
                        <m:r>
                          <a:rPr lang="en-US" altLang="ko-KR" sz="3200" i="1">
                            <a:latin typeface="Cambria Math" panose="02040503050406030204" pitchFamily="18" charset="0"/>
                          </a:rPr>
                          <m:t>𝑉</m:t>
                        </m:r>
                      </m:e>
                      <m:sub>
                        <m:r>
                          <a:rPr lang="en-US" altLang="ko-KR" sz="3200" i="1">
                            <a:latin typeface="Cambria Math" panose="02040503050406030204" pitchFamily="18" charset="0"/>
                          </a:rPr>
                          <m:t>𝑋</m:t>
                        </m:r>
                      </m:sub>
                    </m:sSub>
                  </m:oMath>
                </a14:m>
                <a:r>
                  <a:rPr lang="en-US" altLang="ko-KR" sz="3200" dirty="0">
                    <a:latin typeface="Times New Roman" panose="02020603050405020304" pitchFamily="18" charset="0"/>
                    <a:cs typeface="Times New Roman" panose="02020603050405020304" pitchFamily="18" charset="0"/>
                  </a:rPr>
                  <a:t> node reaches the </a:t>
                </a:r>
                <a14:m>
                  <m:oMath xmlns:m="http://schemas.openxmlformats.org/officeDocument/2006/math">
                    <m:sSub>
                      <m:sSubPr>
                        <m:ctrlPr>
                          <a:rPr lang="ko-KR" altLang="ko-KR" sz="3200" i="1">
                            <a:latin typeface="Cambria Math" panose="02040503050406030204" pitchFamily="18" charset="0"/>
                          </a:rPr>
                        </m:ctrlPr>
                      </m:sSubPr>
                      <m:e>
                        <m:r>
                          <a:rPr lang="en-US" altLang="ko-KR" sz="3200" i="1">
                            <a:latin typeface="Cambria Math" panose="02040503050406030204" pitchFamily="18" charset="0"/>
                          </a:rPr>
                          <m:t>𝑉</m:t>
                        </m:r>
                      </m:e>
                      <m:sub>
                        <m:r>
                          <a:rPr lang="en-US" altLang="ko-KR" sz="3200" i="1">
                            <a:latin typeface="Cambria Math" panose="02040503050406030204" pitchFamily="18" charset="0"/>
                          </a:rPr>
                          <m:t>𝑡</m:t>
                        </m:r>
                        <m:r>
                          <a:rPr lang="en-US" altLang="ko-KR" sz="3200" i="1">
                            <a:latin typeface="Cambria Math" panose="02040503050406030204" pitchFamily="18" charset="0"/>
                          </a:rPr>
                          <m:t>h</m:t>
                        </m:r>
                      </m:sub>
                    </m:sSub>
                  </m:oMath>
                </a14:m>
                <a:r>
                  <a:rPr lang="en-US" altLang="ko-KR" sz="3200" dirty="0">
                    <a:latin typeface="Times New Roman" panose="02020603050405020304" pitchFamily="18" charset="0"/>
                    <a:cs typeface="Times New Roman" panose="02020603050405020304" pitchFamily="18" charset="0"/>
                  </a:rPr>
                  <a:t> level within relatively short (long) cycles as shown in Fig. 2(a) (Fig. 2(b)). Here, it is worth noting that when the </a:t>
                </a:r>
                <a14:m>
                  <m:oMath xmlns:m="http://schemas.openxmlformats.org/officeDocument/2006/math">
                    <m:sSub>
                      <m:sSubPr>
                        <m:ctrlPr>
                          <a:rPr lang="ko-KR" altLang="ko-KR" sz="3200" i="1">
                            <a:latin typeface="Cambria Math" panose="02040503050406030204" pitchFamily="18" charset="0"/>
                          </a:rPr>
                        </m:ctrlPr>
                      </m:sSubPr>
                      <m:e>
                        <m:r>
                          <a:rPr lang="en-US" altLang="ko-KR" sz="3200" i="1">
                            <a:latin typeface="Cambria Math" panose="02040503050406030204" pitchFamily="18" charset="0"/>
                          </a:rPr>
                          <m:t>𝑉</m:t>
                        </m:r>
                      </m:e>
                      <m:sub>
                        <m:r>
                          <a:rPr lang="en-US" altLang="ko-KR" sz="3200" i="1">
                            <a:latin typeface="Cambria Math" panose="02040503050406030204" pitchFamily="18" charset="0"/>
                          </a:rPr>
                          <m:t>𝑋</m:t>
                        </m:r>
                      </m:sub>
                    </m:sSub>
                  </m:oMath>
                </a14:m>
                <a:r>
                  <a:rPr lang="en-US" altLang="ko-KR" sz="3200" dirty="0">
                    <a:latin typeface="Times New Roman" panose="02020603050405020304" pitchFamily="18" charset="0"/>
                    <a:cs typeface="Times New Roman" panose="02020603050405020304" pitchFamily="18" charset="0"/>
                  </a:rPr>
                  <a:t> node reaches </a:t>
                </a:r>
                <a14:m>
                  <m:oMath xmlns:m="http://schemas.openxmlformats.org/officeDocument/2006/math">
                    <m:sSub>
                      <m:sSubPr>
                        <m:ctrlPr>
                          <a:rPr lang="ko-KR" altLang="ko-KR" sz="3200" i="1">
                            <a:latin typeface="Cambria Math" panose="02040503050406030204" pitchFamily="18" charset="0"/>
                          </a:rPr>
                        </m:ctrlPr>
                      </m:sSubPr>
                      <m:e>
                        <m:r>
                          <a:rPr lang="en-US" altLang="ko-KR" sz="3200" i="1">
                            <a:latin typeface="Cambria Math" panose="02040503050406030204" pitchFamily="18" charset="0"/>
                          </a:rPr>
                          <m:t>𝑉</m:t>
                        </m:r>
                      </m:e>
                      <m:sub>
                        <m:r>
                          <a:rPr lang="en-US" altLang="ko-KR" sz="3200" i="1">
                            <a:latin typeface="Cambria Math" panose="02040503050406030204" pitchFamily="18" charset="0"/>
                          </a:rPr>
                          <m:t>𝑡</m:t>
                        </m:r>
                        <m:r>
                          <a:rPr lang="en-US" altLang="ko-KR" sz="3200" i="1">
                            <a:latin typeface="Cambria Math" panose="02040503050406030204" pitchFamily="18" charset="0"/>
                          </a:rPr>
                          <m:t>h</m:t>
                        </m:r>
                      </m:sub>
                    </m:sSub>
                  </m:oMath>
                </a14:m>
                <a:r>
                  <a:rPr lang="en-US" altLang="ko-KR" sz="3200" dirty="0">
                    <a:latin typeface="Times New Roman" panose="02020603050405020304" pitchFamily="18" charset="0"/>
                    <a:cs typeface="Times New Roman" panose="02020603050405020304" pitchFamily="18" charset="0"/>
                  </a:rPr>
                  <a:t>, the output voltage </a:t>
                </a:r>
                <a14:m>
                  <m:oMath xmlns:m="http://schemas.openxmlformats.org/officeDocument/2006/math">
                    <m:sSub>
                      <m:sSubPr>
                        <m:ctrlPr>
                          <a:rPr lang="ko-KR" altLang="ko-KR" sz="3200" i="1">
                            <a:latin typeface="Cambria Math" panose="02040503050406030204" pitchFamily="18" charset="0"/>
                          </a:rPr>
                        </m:ctrlPr>
                      </m:sSubPr>
                      <m:e>
                        <m:r>
                          <a:rPr lang="en-US" altLang="ko-KR" sz="3200" i="1">
                            <a:latin typeface="Cambria Math" panose="02040503050406030204" pitchFamily="18" charset="0"/>
                          </a:rPr>
                          <m:t>𝑉</m:t>
                        </m:r>
                      </m:e>
                      <m:sub>
                        <m:r>
                          <a:rPr lang="en-US" altLang="ko-KR" sz="3200" i="1">
                            <a:latin typeface="Cambria Math" panose="02040503050406030204" pitchFamily="18" charset="0"/>
                          </a:rPr>
                          <m:t>𝑂</m:t>
                        </m:r>
                      </m:sub>
                    </m:sSub>
                  </m:oMath>
                </a14:m>
                <a:r>
                  <a:rPr lang="en-US" altLang="ko-KR" sz="3200" dirty="0">
                    <a:latin typeface="Times New Roman" panose="02020603050405020304" pitchFamily="18" charset="0"/>
                    <a:cs typeface="Times New Roman" panose="02020603050405020304" pitchFamily="18" charset="0"/>
                  </a:rPr>
                  <a:t> of the comparator becomes a periodic pulse due to the negative feedback control loop of the sensing part. </a:t>
                </a:r>
                <a:endParaRPr lang="ko-KR" altLang="ko-KR" sz="3200" kern="100" dirty="0">
                  <a:solidFill>
                    <a:srgbClr val="000000"/>
                  </a:solidFill>
                  <a:effectLst/>
                  <a:latin typeface="Times New Roman" panose="02020603050405020304" pitchFamily="18" charset="0"/>
                  <a:ea typeface="한양신명조"/>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FC489457-A6D9-3DF6-CD44-1898F954C5E5}"/>
                  </a:ext>
                </a:extLst>
              </p:cNvPr>
              <p:cNvSpPr txBox="1">
                <a:spLocks noRot="1" noChangeAspect="1" noMove="1" noResize="1" noEditPoints="1" noAdjustHandles="1" noChangeArrowheads="1" noChangeShapeType="1" noTextEdit="1"/>
              </p:cNvSpPr>
              <p:nvPr/>
            </p:nvSpPr>
            <p:spPr>
              <a:xfrm>
                <a:off x="435423" y="24701660"/>
                <a:ext cx="14280065" cy="15727126"/>
              </a:xfrm>
              <a:prstGeom prst="rect">
                <a:avLst/>
              </a:prstGeom>
              <a:blipFill>
                <a:blip r:embed="rId3"/>
                <a:stretch>
                  <a:fillRect l="-1067" t="-543" r="-1110" b="-271"/>
                </a:stretch>
              </a:blipFill>
            </p:spPr>
            <p:txBody>
              <a:bodyPr/>
              <a:lstStyle/>
              <a:p>
                <a:r>
                  <a:rPr lang="ko-KR" altLang="en-US">
                    <a:noFill/>
                  </a:rPr>
                  <a:t> </a:t>
                </a:r>
              </a:p>
            </p:txBody>
          </p:sp>
        </mc:Fallback>
      </mc:AlternateContent>
      <p:sp>
        <p:nvSpPr>
          <p:cNvPr id="23" name="직사각형 22">
            <a:extLst>
              <a:ext uri="{FF2B5EF4-FFF2-40B4-BE49-F238E27FC236}">
                <a16:creationId xmlns:a16="http://schemas.microsoft.com/office/drawing/2014/main" id="{F0614CC0-0AB4-2C7E-C1F2-9EB0F3A3F491}"/>
              </a:ext>
            </a:extLst>
          </p:cNvPr>
          <p:cNvSpPr/>
          <p:nvPr/>
        </p:nvSpPr>
        <p:spPr>
          <a:xfrm>
            <a:off x="15887700" y="22672782"/>
            <a:ext cx="13696949" cy="1077218"/>
          </a:xfrm>
          <a:prstGeom prst="rect">
            <a:avLst/>
          </a:prstGeom>
        </p:spPr>
        <p:txBody>
          <a:bodyPr wrap="square">
            <a:spAutoFit/>
          </a:bodyPr>
          <a:lstStyle/>
          <a:p>
            <a:pPr algn="just"/>
            <a:r>
              <a:rPr lang="en-US" altLang="ko-KR" sz="3200" kern="100" dirty="0">
                <a:solidFill>
                  <a:srgbClr val="000000"/>
                </a:solidFill>
                <a:effectLst/>
                <a:latin typeface="Times New Roman" panose="02020603050405020304" pitchFamily="18" charset="0"/>
                <a:cs typeface="Times New Roman" panose="02020603050405020304" pitchFamily="18" charset="0"/>
              </a:rPr>
              <a:t>Fig. </a:t>
            </a:r>
            <a:r>
              <a:rPr lang="en-US" altLang="ko-KR" sz="3200" kern="100" dirty="0">
                <a:solidFill>
                  <a:srgbClr val="000000"/>
                </a:solidFill>
                <a:latin typeface="Times New Roman" panose="02020603050405020304" pitchFamily="18" charset="0"/>
                <a:cs typeface="Times New Roman" panose="02020603050405020304" pitchFamily="18" charset="0"/>
              </a:rPr>
              <a:t>2</a:t>
            </a:r>
            <a:r>
              <a:rPr lang="en-US" altLang="ko-KR" sz="3200" kern="100" dirty="0">
                <a:solidFill>
                  <a:srgbClr val="000000"/>
                </a:solidFill>
                <a:effectLst/>
                <a:latin typeface="Times New Roman" panose="02020603050405020304" pitchFamily="18" charset="0"/>
                <a:cs typeface="Times New Roman" panose="02020603050405020304" pitchFamily="18" charset="0"/>
              </a:rPr>
              <a:t>. </a:t>
            </a:r>
            <a:r>
              <a:rPr lang="en-US" altLang="ko-KR" sz="3200" dirty="0">
                <a:effectLst/>
                <a:latin typeface="Times New Roman" panose="02020603050405020304" pitchFamily="18" charset="0"/>
                <a:cs typeface="Times New Roman" panose="02020603050405020304" pitchFamily="18" charset="0"/>
              </a:rPr>
              <a:t>Sensing mechanism of the capacitance readout circuit for (a) untouched case; (b) touched case.</a:t>
            </a:r>
            <a:endParaRPr lang="ko-KR" altLang="en-US" sz="3200" dirty="0">
              <a:latin typeface="Times New Roman" panose="02020603050405020304" pitchFamily="18" charset="0"/>
              <a:cs typeface="Times New Roman" panose="02020603050405020304" pitchFamily="18" charset="0"/>
            </a:endParaRPr>
          </a:p>
        </p:txBody>
      </p:sp>
      <p:sp>
        <p:nvSpPr>
          <p:cNvPr id="36" name="직사각형 35">
            <a:extLst>
              <a:ext uri="{FF2B5EF4-FFF2-40B4-BE49-F238E27FC236}">
                <a16:creationId xmlns:a16="http://schemas.microsoft.com/office/drawing/2014/main" id="{C666275B-1D18-72CA-5D91-931F24C39B8C}"/>
              </a:ext>
            </a:extLst>
          </p:cNvPr>
          <p:cNvSpPr/>
          <p:nvPr/>
        </p:nvSpPr>
        <p:spPr>
          <a:xfrm>
            <a:off x="15887700" y="29954987"/>
            <a:ext cx="13696949" cy="1077218"/>
          </a:xfrm>
          <a:prstGeom prst="rect">
            <a:avLst/>
          </a:prstGeom>
        </p:spPr>
        <p:txBody>
          <a:bodyPr wrap="square">
            <a:spAutoFit/>
          </a:bodyPr>
          <a:lstStyle/>
          <a:p>
            <a:pPr algn="just"/>
            <a:r>
              <a:rPr lang="en-US" altLang="ko-KR" sz="3200" kern="100" dirty="0">
                <a:solidFill>
                  <a:srgbClr val="000000"/>
                </a:solidFill>
                <a:effectLst/>
                <a:latin typeface="Times New Roman" panose="02020603050405020304" pitchFamily="18" charset="0"/>
                <a:cs typeface="Times New Roman" panose="02020603050405020304" pitchFamily="18" charset="0"/>
              </a:rPr>
              <a:t>Fig. 3. </a:t>
            </a:r>
            <a:r>
              <a:rPr lang="en-US" altLang="ko-KR" sz="3200" dirty="0">
                <a:effectLst/>
                <a:latin typeface="Times New Roman" panose="02020603050405020304" pitchFamily="18" charset="0"/>
                <a:cs typeface="Times New Roman" panose="02020603050405020304" pitchFamily="18" charset="0"/>
              </a:rPr>
              <a:t>The MAF data of (a) movement interaction; (b) object detection; (c) human interaction while object is on the electrode.</a:t>
            </a:r>
            <a:endParaRPr lang="ko-KR" altLang="en-US" sz="3200" dirty="0">
              <a:latin typeface="Times New Roman" panose="02020603050405020304" pitchFamily="18" charset="0"/>
              <a:cs typeface="Times New Roman" panose="02020603050405020304" pitchFamily="18" charset="0"/>
            </a:endParaRPr>
          </a:p>
        </p:txBody>
      </p:sp>
      <p:sp>
        <p:nvSpPr>
          <p:cNvPr id="37" name="직사각형 36">
            <a:extLst>
              <a:ext uri="{FF2B5EF4-FFF2-40B4-BE49-F238E27FC236}">
                <a16:creationId xmlns:a16="http://schemas.microsoft.com/office/drawing/2014/main" id="{7BE14F62-1605-1B74-2A8B-326C2CB34904}"/>
              </a:ext>
            </a:extLst>
          </p:cNvPr>
          <p:cNvSpPr/>
          <p:nvPr/>
        </p:nvSpPr>
        <p:spPr>
          <a:xfrm>
            <a:off x="15887700" y="36386950"/>
            <a:ext cx="13696949" cy="1077218"/>
          </a:xfrm>
          <a:prstGeom prst="rect">
            <a:avLst/>
          </a:prstGeom>
        </p:spPr>
        <p:txBody>
          <a:bodyPr wrap="square">
            <a:spAutoFit/>
          </a:bodyPr>
          <a:lstStyle/>
          <a:p>
            <a:pPr algn="just"/>
            <a:r>
              <a:rPr lang="en-US" altLang="ko-KR" sz="3200" kern="100" dirty="0">
                <a:solidFill>
                  <a:srgbClr val="000000"/>
                </a:solidFill>
                <a:effectLst/>
                <a:latin typeface="Times New Roman" panose="02020603050405020304" pitchFamily="18" charset="0"/>
                <a:cs typeface="Times New Roman" panose="02020603050405020304" pitchFamily="18" charset="0"/>
              </a:rPr>
              <a:t>Fig. </a:t>
            </a:r>
            <a:r>
              <a:rPr lang="en-US" altLang="ko-KR" sz="3200" kern="100" dirty="0">
                <a:solidFill>
                  <a:srgbClr val="000000"/>
                </a:solidFill>
                <a:latin typeface="Times New Roman" panose="02020603050405020304" pitchFamily="18" charset="0"/>
                <a:cs typeface="Times New Roman" panose="02020603050405020304" pitchFamily="18" charset="0"/>
              </a:rPr>
              <a:t>4</a:t>
            </a:r>
            <a:r>
              <a:rPr lang="en-US" altLang="ko-KR" sz="3200" kern="100" dirty="0">
                <a:solidFill>
                  <a:srgbClr val="000000"/>
                </a:solidFill>
                <a:effectLst/>
                <a:latin typeface="Times New Roman" panose="02020603050405020304" pitchFamily="18" charset="0"/>
                <a:cs typeface="Times New Roman" panose="02020603050405020304" pitchFamily="18" charset="0"/>
              </a:rPr>
              <a:t>. </a:t>
            </a:r>
            <a:r>
              <a:rPr lang="en-US" altLang="ko-KR" sz="3200" dirty="0">
                <a:effectLst/>
                <a:latin typeface="Times New Roman" panose="02020603050405020304" pitchFamily="18" charset="0"/>
                <a:cs typeface="Times New Roman" panose="02020603050405020304" pitchFamily="18" charset="0"/>
              </a:rPr>
              <a:t>Capacitance readout circuit output waveforms when (a) object is on the electrode; (b) finger touches the electrode.</a:t>
            </a:r>
            <a:endParaRPr lang="ko-KR" altLang="en-US" sz="3200" dirty="0">
              <a:latin typeface="Times New Roman" panose="02020603050405020304" pitchFamily="18" charset="0"/>
              <a:cs typeface="Times New Roman" panose="02020603050405020304" pitchFamily="18" charset="0"/>
            </a:endParaRPr>
          </a:p>
        </p:txBody>
      </p:sp>
      <p:grpSp>
        <p:nvGrpSpPr>
          <p:cNvPr id="56" name="그룹 55">
            <a:extLst>
              <a:ext uri="{FF2B5EF4-FFF2-40B4-BE49-F238E27FC236}">
                <a16:creationId xmlns:a16="http://schemas.microsoft.com/office/drawing/2014/main" id="{1D0685D1-FA7B-4B8C-D083-4271E054F3FC}"/>
              </a:ext>
            </a:extLst>
          </p:cNvPr>
          <p:cNvGrpSpPr/>
          <p:nvPr/>
        </p:nvGrpSpPr>
        <p:grpSpPr>
          <a:xfrm>
            <a:off x="15301901" y="38125751"/>
            <a:ext cx="14825827" cy="2536625"/>
            <a:chOff x="15449386" y="43566833"/>
            <a:chExt cx="14825827" cy="2536625"/>
          </a:xfrm>
        </p:grpSpPr>
        <p:sp>
          <p:nvSpPr>
            <p:cNvPr id="46" name="직사각형 45">
              <a:extLst>
                <a:ext uri="{FF2B5EF4-FFF2-40B4-BE49-F238E27FC236}">
                  <a16:creationId xmlns:a16="http://schemas.microsoft.com/office/drawing/2014/main" id="{4C8BD9BE-2311-4F05-7FE3-BC45322692FD}"/>
                </a:ext>
              </a:extLst>
            </p:cNvPr>
            <p:cNvSpPr/>
            <p:nvPr/>
          </p:nvSpPr>
          <p:spPr>
            <a:xfrm>
              <a:off x="15449386" y="43566833"/>
              <a:ext cx="14825827" cy="2536625"/>
            </a:xfrm>
            <a:prstGeom prst="rect">
              <a:avLst/>
            </a:prstGeom>
            <a:noFill/>
            <a:ln w="165100">
              <a:solidFill>
                <a:srgbClr val="AED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108" dirty="0"/>
            </a:p>
          </p:txBody>
        </p:sp>
        <p:sp>
          <p:nvSpPr>
            <p:cNvPr id="54" name="TextBox 53">
              <a:extLst>
                <a:ext uri="{FF2B5EF4-FFF2-40B4-BE49-F238E27FC236}">
                  <a16:creationId xmlns:a16="http://schemas.microsoft.com/office/drawing/2014/main" id="{08B7672C-8692-1B94-0618-B382BDA6D70B}"/>
                </a:ext>
              </a:extLst>
            </p:cNvPr>
            <p:cNvSpPr txBox="1"/>
            <p:nvPr/>
          </p:nvSpPr>
          <p:spPr>
            <a:xfrm>
              <a:off x="15501493" y="43643530"/>
              <a:ext cx="14717485" cy="860685"/>
            </a:xfrm>
            <a:prstGeom prst="rect">
              <a:avLst/>
            </a:prstGeom>
            <a:solidFill>
              <a:srgbClr val="E6ECE1"/>
            </a:solidFill>
            <a:ln w="25400">
              <a:solidFill>
                <a:srgbClr val="AED369"/>
              </a:solidFill>
            </a:ln>
          </p:spPr>
          <p:txBody>
            <a:bodyPr wrap="square" rtlCol="0">
              <a:spAutoFit/>
            </a:bodyPr>
            <a:lstStyle/>
            <a:p>
              <a:pPr algn="ctr"/>
              <a:r>
                <a:rPr lang="en-US" altLang="ko-KR" sz="4993" b="1" dirty="0">
                  <a:latin typeface="Times New Roman" pitchFamily="18" charset="0"/>
                  <a:cs typeface="Times New Roman" pitchFamily="18" charset="0"/>
                </a:rPr>
                <a:t>Acknowledgment</a:t>
              </a:r>
              <a:endParaRPr lang="ko-KR" altLang="en-US" sz="4993" b="1" dirty="0">
                <a:latin typeface="Times New Roman" pitchFamily="18" charset="0"/>
                <a:cs typeface="Times New Roman" pitchFamily="18" charset="0"/>
              </a:endParaRPr>
            </a:p>
          </p:txBody>
        </p:sp>
        <p:sp>
          <p:nvSpPr>
            <p:cNvPr id="55" name="직사각형 54">
              <a:extLst>
                <a:ext uri="{FF2B5EF4-FFF2-40B4-BE49-F238E27FC236}">
                  <a16:creationId xmlns:a16="http://schemas.microsoft.com/office/drawing/2014/main" id="{861E47B3-656E-8848-6ACE-F613E3A685E4}"/>
                </a:ext>
              </a:extLst>
            </p:cNvPr>
            <p:cNvSpPr/>
            <p:nvPr/>
          </p:nvSpPr>
          <p:spPr>
            <a:xfrm>
              <a:off x="16026101" y="44771723"/>
              <a:ext cx="13696949" cy="1077218"/>
            </a:xfrm>
            <a:prstGeom prst="rect">
              <a:avLst/>
            </a:prstGeom>
          </p:spPr>
          <p:txBody>
            <a:bodyPr wrap="square">
              <a:spAutoFit/>
            </a:bodyPr>
            <a:lstStyle/>
            <a:p>
              <a:pPr algn="just"/>
              <a:r>
                <a:rPr lang="en-US" altLang="ko-KR" sz="3200" kern="100" dirty="0">
                  <a:solidFill>
                    <a:srgbClr val="000000"/>
                  </a:solidFill>
                  <a:effectLst/>
                  <a:latin typeface="Times New Roman" panose="02020603050405020304" pitchFamily="18" charset="0"/>
                  <a:cs typeface="Times New Roman" panose="02020603050405020304" pitchFamily="18" charset="0"/>
                </a:rPr>
                <a:t>The chip fabrication and EDA tool were supported by the IC Design Education Center (IDEC), Korea. </a:t>
              </a:r>
              <a:endParaRPr lang="ko-KR" altLang="en-US" sz="3200" dirty="0">
                <a:latin typeface="Times New Roman" panose="02020603050405020304" pitchFamily="18" charset="0"/>
                <a:cs typeface="Times New Roman" panose="02020603050405020304" pitchFamily="18" charset="0"/>
              </a:endParaRPr>
            </a:p>
          </p:txBody>
        </p:sp>
      </p:grpSp>
      <p:pic>
        <p:nvPicPr>
          <p:cNvPr id="2" name="그림 1" descr="텍스트, 도표, 평면도, 기술 도면이(가) 표시된 사진&#10;&#10;자동 생성된 설명">
            <a:extLst>
              <a:ext uri="{FF2B5EF4-FFF2-40B4-BE49-F238E27FC236}">
                <a16:creationId xmlns:a16="http://schemas.microsoft.com/office/drawing/2014/main" id="{6BBD3200-9209-549A-CEBF-A12CD7B9997F}"/>
              </a:ext>
            </a:extLst>
          </p:cNvPr>
          <p:cNvPicPr>
            <a:picLocks noChangeAspect="1"/>
          </p:cNvPicPr>
          <p:nvPr/>
        </p:nvPicPr>
        <p:blipFill>
          <a:blip r:embed="rId4"/>
          <a:stretch>
            <a:fillRect/>
          </a:stretch>
        </p:blipFill>
        <p:spPr>
          <a:xfrm>
            <a:off x="16306300" y="12866129"/>
            <a:ext cx="6096500" cy="4201788"/>
          </a:xfrm>
          <a:prstGeom prst="rect">
            <a:avLst/>
          </a:prstGeom>
        </p:spPr>
      </p:pic>
      <p:pic>
        <p:nvPicPr>
          <p:cNvPr id="3" name="그림 2" descr="도표, 라인, 평행, 기술 도면이(가) 표시된 사진&#10;&#10;자동 생성된 설명">
            <a:extLst>
              <a:ext uri="{FF2B5EF4-FFF2-40B4-BE49-F238E27FC236}">
                <a16:creationId xmlns:a16="http://schemas.microsoft.com/office/drawing/2014/main" id="{76005069-51C1-44C3-513C-412347D69738}"/>
              </a:ext>
            </a:extLst>
          </p:cNvPr>
          <p:cNvPicPr>
            <a:picLocks noChangeAspect="1"/>
          </p:cNvPicPr>
          <p:nvPr/>
        </p:nvPicPr>
        <p:blipFill>
          <a:blip r:embed="rId5"/>
          <a:stretch>
            <a:fillRect/>
          </a:stretch>
        </p:blipFill>
        <p:spPr>
          <a:xfrm>
            <a:off x="23626947" y="12811174"/>
            <a:ext cx="5383590" cy="4230351"/>
          </a:xfrm>
          <a:prstGeom prst="rect">
            <a:avLst/>
          </a:prstGeom>
        </p:spPr>
      </p:pic>
      <p:sp>
        <p:nvSpPr>
          <p:cNvPr id="4" name="직사각형 3">
            <a:extLst>
              <a:ext uri="{FF2B5EF4-FFF2-40B4-BE49-F238E27FC236}">
                <a16:creationId xmlns:a16="http://schemas.microsoft.com/office/drawing/2014/main" id="{01B4DFA7-98D7-7A6B-D4F1-2DE1C2A9FC40}"/>
              </a:ext>
            </a:extLst>
          </p:cNvPr>
          <p:cNvSpPr/>
          <p:nvPr/>
        </p:nvSpPr>
        <p:spPr>
          <a:xfrm>
            <a:off x="19019237" y="17001148"/>
            <a:ext cx="670625" cy="584775"/>
          </a:xfrm>
          <a:prstGeom prst="rect">
            <a:avLst/>
          </a:prstGeom>
        </p:spPr>
        <p:txBody>
          <a:bodyPr wrap="square">
            <a:spAutoFit/>
          </a:bodyPr>
          <a:lstStyle/>
          <a:p>
            <a:pPr algn="just"/>
            <a:r>
              <a:rPr lang="en-US" altLang="ko-KR" sz="3200" kern="100" dirty="0">
                <a:solidFill>
                  <a:srgbClr val="000000"/>
                </a:solidFill>
                <a:effectLst/>
                <a:latin typeface="Times New Roman" panose="02020603050405020304" pitchFamily="18" charset="0"/>
                <a:cs typeface="Times New Roman" panose="02020603050405020304" pitchFamily="18" charset="0"/>
              </a:rPr>
              <a:t>(a)</a:t>
            </a:r>
            <a:endParaRPr lang="ko-KR" altLang="en-US" sz="3200" dirty="0">
              <a:latin typeface="Times New Roman" panose="02020603050405020304" pitchFamily="18" charset="0"/>
              <a:cs typeface="Times New Roman" panose="02020603050405020304" pitchFamily="18" charset="0"/>
            </a:endParaRPr>
          </a:p>
        </p:txBody>
      </p:sp>
      <p:sp>
        <p:nvSpPr>
          <p:cNvPr id="6" name="직사각형 5">
            <a:extLst>
              <a:ext uri="{FF2B5EF4-FFF2-40B4-BE49-F238E27FC236}">
                <a16:creationId xmlns:a16="http://schemas.microsoft.com/office/drawing/2014/main" id="{B0A1E525-1EEF-E103-1F41-8A70DD370242}"/>
              </a:ext>
            </a:extLst>
          </p:cNvPr>
          <p:cNvSpPr/>
          <p:nvPr/>
        </p:nvSpPr>
        <p:spPr>
          <a:xfrm>
            <a:off x="26344256" y="17023195"/>
            <a:ext cx="670625" cy="584775"/>
          </a:xfrm>
          <a:prstGeom prst="rect">
            <a:avLst/>
          </a:prstGeom>
        </p:spPr>
        <p:txBody>
          <a:bodyPr wrap="square">
            <a:spAutoFit/>
          </a:bodyPr>
          <a:lstStyle/>
          <a:p>
            <a:pPr algn="just"/>
            <a:r>
              <a:rPr lang="en-US" altLang="ko-KR" sz="3200" kern="100" dirty="0">
                <a:solidFill>
                  <a:srgbClr val="000000"/>
                </a:solidFill>
                <a:effectLst/>
                <a:latin typeface="Times New Roman" panose="02020603050405020304" pitchFamily="18" charset="0"/>
                <a:cs typeface="Times New Roman" panose="02020603050405020304" pitchFamily="18" charset="0"/>
              </a:rPr>
              <a:t>(b)</a:t>
            </a:r>
            <a:endParaRPr lang="ko-KR" altLang="en-US" sz="3200" dirty="0">
              <a:latin typeface="Times New Roman" panose="02020603050405020304" pitchFamily="18" charset="0"/>
              <a:cs typeface="Times New Roman" panose="02020603050405020304" pitchFamily="18" charset="0"/>
            </a:endParaRPr>
          </a:p>
        </p:txBody>
      </p:sp>
      <p:pic>
        <p:nvPicPr>
          <p:cNvPr id="8" name="그림 7" descr="텍스트, 라인, 폰트, 도표이(가) 표시된 사진&#10;&#10;자동 생성된 설명">
            <a:extLst>
              <a:ext uri="{FF2B5EF4-FFF2-40B4-BE49-F238E27FC236}">
                <a16:creationId xmlns:a16="http://schemas.microsoft.com/office/drawing/2014/main" id="{D25484AC-4A69-583C-C4AC-B41ACC977EE0}"/>
              </a:ext>
            </a:extLst>
          </p:cNvPr>
          <p:cNvPicPr>
            <a:picLocks noChangeAspect="1"/>
          </p:cNvPicPr>
          <p:nvPr/>
        </p:nvPicPr>
        <p:blipFill>
          <a:blip r:embed="rId6"/>
          <a:stretch>
            <a:fillRect/>
          </a:stretch>
        </p:blipFill>
        <p:spPr>
          <a:xfrm>
            <a:off x="16534900" y="19103407"/>
            <a:ext cx="5692335" cy="2714188"/>
          </a:xfrm>
          <a:prstGeom prst="rect">
            <a:avLst/>
          </a:prstGeom>
        </p:spPr>
      </p:pic>
      <p:pic>
        <p:nvPicPr>
          <p:cNvPr id="9" name="그림 8" descr="라인, 텍스트, 도표, 그래프이(가) 표시된 사진&#10;&#10;자동 생성된 설명">
            <a:extLst>
              <a:ext uri="{FF2B5EF4-FFF2-40B4-BE49-F238E27FC236}">
                <a16:creationId xmlns:a16="http://schemas.microsoft.com/office/drawing/2014/main" id="{5DA87E68-C6B5-177F-3881-DF83881DD1B7}"/>
              </a:ext>
            </a:extLst>
          </p:cNvPr>
          <p:cNvPicPr>
            <a:picLocks noChangeAspect="1"/>
          </p:cNvPicPr>
          <p:nvPr/>
        </p:nvPicPr>
        <p:blipFill>
          <a:blip r:embed="rId7"/>
          <a:stretch>
            <a:fillRect/>
          </a:stretch>
        </p:blipFill>
        <p:spPr>
          <a:xfrm>
            <a:off x="23318202" y="19103407"/>
            <a:ext cx="5692335" cy="2714188"/>
          </a:xfrm>
          <a:prstGeom prst="rect">
            <a:avLst/>
          </a:prstGeom>
        </p:spPr>
      </p:pic>
      <p:sp>
        <p:nvSpPr>
          <p:cNvPr id="11" name="직사각형 10">
            <a:extLst>
              <a:ext uri="{FF2B5EF4-FFF2-40B4-BE49-F238E27FC236}">
                <a16:creationId xmlns:a16="http://schemas.microsoft.com/office/drawing/2014/main" id="{1FFA6605-3C41-CA0A-E6AE-70595C85907C}"/>
              </a:ext>
            </a:extLst>
          </p:cNvPr>
          <p:cNvSpPr/>
          <p:nvPr/>
        </p:nvSpPr>
        <p:spPr>
          <a:xfrm>
            <a:off x="17815378" y="29249224"/>
            <a:ext cx="670625" cy="584775"/>
          </a:xfrm>
          <a:prstGeom prst="rect">
            <a:avLst/>
          </a:prstGeom>
        </p:spPr>
        <p:txBody>
          <a:bodyPr wrap="square">
            <a:spAutoFit/>
          </a:bodyPr>
          <a:lstStyle/>
          <a:p>
            <a:pPr algn="just"/>
            <a:r>
              <a:rPr lang="en-US" altLang="ko-KR" sz="3200" kern="100" dirty="0">
                <a:solidFill>
                  <a:srgbClr val="000000"/>
                </a:solidFill>
                <a:effectLst/>
                <a:latin typeface="Times New Roman" panose="02020603050405020304" pitchFamily="18" charset="0"/>
                <a:cs typeface="Times New Roman" panose="02020603050405020304" pitchFamily="18" charset="0"/>
              </a:rPr>
              <a:t>(a)</a:t>
            </a:r>
            <a:endParaRPr lang="ko-KR" altLang="en-US" sz="3200" dirty="0">
              <a:latin typeface="Times New Roman" panose="02020603050405020304" pitchFamily="18" charset="0"/>
              <a:cs typeface="Times New Roman" panose="02020603050405020304" pitchFamily="18" charset="0"/>
            </a:endParaRPr>
          </a:p>
        </p:txBody>
      </p:sp>
      <p:sp>
        <p:nvSpPr>
          <p:cNvPr id="13" name="직사각형 12">
            <a:extLst>
              <a:ext uri="{FF2B5EF4-FFF2-40B4-BE49-F238E27FC236}">
                <a16:creationId xmlns:a16="http://schemas.microsoft.com/office/drawing/2014/main" id="{00975221-B562-3533-DDE4-7DE503A0D41B}"/>
              </a:ext>
            </a:extLst>
          </p:cNvPr>
          <p:cNvSpPr/>
          <p:nvPr/>
        </p:nvSpPr>
        <p:spPr>
          <a:xfrm>
            <a:off x="25906106" y="21839642"/>
            <a:ext cx="670625" cy="584775"/>
          </a:xfrm>
          <a:prstGeom prst="rect">
            <a:avLst/>
          </a:prstGeom>
        </p:spPr>
        <p:txBody>
          <a:bodyPr wrap="square">
            <a:spAutoFit/>
          </a:bodyPr>
          <a:lstStyle/>
          <a:p>
            <a:pPr algn="just"/>
            <a:r>
              <a:rPr lang="en-US" altLang="ko-KR" sz="3200" kern="100" dirty="0">
                <a:solidFill>
                  <a:srgbClr val="000000"/>
                </a:solidFill>
                <a:effectLst/>
                <a:latin typeface="Times New Roman" panose="02020603050405020304" pitchFamily="18" charset="0"/>
                <a:cs typeface="Times New Roman" panose="02020603050405020304" pitchFamily="18" charset="0"/>
              </a:rPr>
              <a:t>(b)</a:t>
            </a:r>
            <a:endParaRPr lang="ko-KR" altLang="en-US" sz="3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5F0C1AC-4025-BBC6-2955-02F9D3A22EDA}"/>
                  </a:ext>
                </a:extLst>
              </p:cNvPr>
              <p:cNvSpPr txBox="1"/>
              <p:nvPr/>
            </p:nvSpPr>
            <p:spPr>
              <a:xfrm>
                <a:off x="15559725" y="10217775"/>
                <a:ext cx="14280065" cy="2601097"/>
              </a:xfrm>
              <a:prstGeom prst="rect">
                <a:avLst/>
              </a:prstGeom>
              <a:noFill/>
            </p:spPr>
            <p:txBody>
              <a:bodyPr wrap="square" rtlCol="0">
                <a:spAutoFit/>
              </a:bodyPr>
              <a:lstStyle/>
              <a:p>
                <a:pPr indent="127000" algn="just"/>
                <a:r>
                  <a:rPr lang="en-US" altLang="ko-KR" sz="3200" dirty="0">
                    <a:latin typeface="Times New Roman" panose="02020603050405020304" pitchFamily="18" charset="0"/>
                    <a:cs typeface="Times New Roman" panose="02020603050405020304" pitchFamily="18" charset="0"/>
                  </a:rPr>
                  <a:t>One thing to note here is that the periodic transition of the </a:t>
                </a:r>
                <a14:m>
                  <m:oMath xmlns:m="http://schemas.openxmlformats.org/officeDocument/2006/math">
                    <m:sSub>
                      <m:sSubPr>
                        <m:ctrlPr>
                          <a:rPr lang="ko-KR" altLang="ko-KR" sz="3200" i="1">
                            <a:latin typeface="Cambria Math" panose="02040503050406030204" pitchFamily="18" charset="0"/>
                          </a:rPr>
                        </m:ctrlPr>
                      </m:sSubPr>
                      <m:e>
                        <m:r>
                          <a:rPr lang="en-US" altLang="ko-KR" sz="3200" i="1">
                            <a:latin typeface="Cambria Math" panose="02040503050406030204" pitchFamily="18" charset="0"/>
                          </a:rPr>
                          <m:t>𝑉</m:t>
                        </m:r>
                      </m:e>
                      <m:sub>
                        <m:r>
                          <a:rPr lang="en-US" altLang="ko-KR" sz="3200" i="1">
                            <a:latin typeface="Cambria Math" panose="02040503050406030204" pitchFamily="18" charset="0"/>
                          </a:rPr>
                          <m:t>𝑂</m:t>
                        </m:r>
                      </m:sub>
                    </m:sSub>
                  </m:oMath>
                </a14:m>
                <a:r>
                  <a:rPr lang="en-US" altLang="ko-KR" sz="3200" dirty="0">
                    <a:latin typeface="Times New Roman" panose="02020603050405020304" pitchFamily="18" charset="0"/>
                    <a:cs typeface="Times New Roman" panose="02020603050405020304" pitchFamily="18" charset="0"/>
                  </a:rPr>
                  <a:t> node starts at different timing, which is determined by the size of the </a:t>
                </a:r>
                <a14:m>
                  <m:oMath xmlns:m="http://schemas.openxmlformats.org/officeDocument/2006/math">
                    <m:sSub>
                      <m:sSubPr>
                        <m:ctrlPr>
                          <a:rPr lang="ko-KR" altLang="ko-KR" sz="3200" i="1">
                            <a:latin typeface="Cambria Math" panose="02040503050406030204" pitchFamily="18" charset="0"/>
                          </a:rPr>
                        </m:ctrlPr>
                      </m:sSubPr>
                      <m:e>
                        <m:r>
                          <a:rPr lang="en-US" altLang="ko-KR" sz="3200" i="1">
                            <a:latin typeface="Cambria Math" panose="02040503050406030204" pitchFamily="18" charset="0"/>
                          </a:rPr>
                          <m:t>𝐶</m:t>
                        </m:r>
                      </m:e>
                      <m:sub>
                        <m:r>
                          <a:rPr lang="en-US" altLang="ko-KR" sz="3200" i="1">
                            <a:latin typeface="Cambria Math" panose="02040503050406030204" pitchFamily="18" charset="0"/>
                          </a:rPr>
                          <m:t>𝑠𝑒𝑛𝑠𝑖𝑛𝑔</m:t>
                        </m:r>
                      </m:sub>
                    </m:sSub>
                  </m:oMath>
                </a14:m>
                <a:r>
                  <a:rPr lang="en-US" altLang="ko-KR" sz="3200" dirty="0">
                    <a:latin typeface="Times New Roman" panose="02020603050405020304" pitchFamily="18" charset="0"/>
                    <a:cs typeface="Times New Roman" panose="02020603050405020304" pitchFamily="18" charset="0"/>
                  </a:rPr>
                  <a:t> capacitance value. This property is detected in the other half of the proposed capacitive reading circuit, filtering and detection part. </a:t>
                </a:r>
                <a:endParaRPr lang="ko-KR" altLang="ko-KR" sz="3200" dirty="0">
                  <a:latin typeface="Times New Roman" panose="02020603050405020304" pitchFamily="18" charset="0"/>
                  <a:cs typeface="Times New Roman" panose="02020603050405020304" pitchFamily="18" charset="0"/>
                </a:endParaRPr>
              </a:p>
              <a:p>
                <a:pPr indent="127000" algn="just" latinLnBrk="1"/>
                <a:endParaRPr lang="ko-KR" altLang="ko-KR" sz="3200" kern="100" dirty="0">
                  <a:solidFill>
                    <a:srgbClr val="000000"/>
                  </a:solidFill>
                  <a:effectLst/>
                  <a:latin typeface="Times New Roman" panose="02020603050405020304" pitchFamily="18" charset="0"/>
                  <a:ea typeface="한양신명조"/>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75F0C1AC-4025-BBC6-2955-02F9D3A22EDA}"/>
                  </a:ext>
                </a:extLst>
              </p:cNvPr>
              <p:cNvSpPr txBox="1">
                <a:spLocks noRot="1" noChangeAspect="1" noMove="1" noResize="1" noEditPoints="1" noAdjustHandles="1" noChangeArrowheads="1" noChangeShapeType="1" noTextEdit="1"/>
              </p:cNvSpPr>
              <p:nvPr/>
            </p:nvSpPr>
            <p:spPr>
              <a:xfrm>
                <a:off x="15559725" y="10217775"/>
                <a:ext cx="14280065" cy="2601097"/>
              </a:xfrm>
              <a:prstGeom prst="rect">
                <a:avLst/>
              </a:prstGeom>
              <a:blipFill>
                <a:blip r:embed="rId8"/>
                <a:stretch>
                  <a:fillRect l="-1067" t="-3279" r="-1110"/>
                </a:stretch>
              </a:blipFill>
            </p:spPr>
            <p:txBody>
              <a:bodyPr/>
              <a:lstStyle/>
              <a:p>
                <a:r>
                  <a:rPr lang="ko-KR" altLang="en-US">
                    <a:noFill/>
                  </a:rPr>
                  <a:t> </a:t>
                </a:r>
              </a:p>
            </p:txBody>
          </p:sp>
        </mc:Fallback>
      </mc:AlternateContent>
      <p:pic>
        <p:nvPicPr>
          <p:cNvPr id="15" name="Picture 1">
            <a:extLst>
              <a:ext uri="{FF2B5EF4-FFF2-40B4-BE49-F238E27FC236}">
                <a16:creationId xmlns:a16="http://schemas.microsoft.com/office/drawing/2014/main" id="{66A1318E-358F-99A3-97FA-EF3F75D27DF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15481173" y="26431521"/>
            <a:ext cx="4963380" cy="2715513"/>
          </a:xfrm>
          <a:prstGeom prst="rect">
            <a:avLst/>
          </a:prstGeom>
          <a:solidFill>
            <a:srgbClr val="FFFFFF"/>
          </a:solidFill>
          <a:ln>
            <a:noFill/>
          </a:ln>
        </p:spPr>
      </p:pic>
      <p:pic>
        <p:nvPicPr>
          <p:cNvPr id="17" name="Picture 1">
            <a:extLst>
              <a:ext uri="{FF2B5EF4-FFF2-40B4-BE49-F238E27FC236}">
                <a16:creationId xmlns:a16="http://schemas.microsoft.com/office/drawing/2014/main" id="{2282F7AD-637B-1592-8547-10A5E77C0D0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20386945" y="26404845"/>
            <a:ext cx="4963379" cy="2713930"/>
          </a:xfrm>
          <a:prstGeom prst="rect">
            <a:avLst/>
          </a:prstGeom>
          <a:solidFill>
            <a:srgbClr val="FFFFFF"/>
          </a:solidFill>
          <a:ln>
            <a:noFill/>
          </a:ln>
        </p:spPr>
      </p:pic>
      <p:pic>
        <p:nvPicPr>
          <p:cNvPr id="19" name="Picture 1">
            <a:extLst>
              <a:ext uri="{FF2B5EF4-FFF2-40B4-BE49-F238E27FC236}">
                <a16:creationId xmlns:a16="http://schemas.microsoft.com/office/drawing/2014/main" id="{40E27EC5-174F-B87D-B35E-2F4ED8EFE2A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bwMode="auto">
          <a:xfrm>
            <a:off x="25344920" y="26392729"/>
            <a:ext cx="4579650" cy="2963302"/>
          </a:xfrm>
          <a:prstGeom prst="rect">
            <a:avLst/>
          </a:prstGeom>
          <a:solidFill>
            <a:srgbClr val="FFFFFF"/>
          </a:solidFill>
          <a:ln>
            <a:noFill/>
          </a:ln>
        </p:spPr>
      </p:pic>
      <p:sp>
        <p:nvSpPr>
          <p:cNvPr id="24" name="직사각형 23">
            <a:extLst>
              <a:ext uri="{FF2B5EF4-FFF2-40B4-BE49-F238E27FC236}">
                <a16:creationId xmlns:a16="http://schemas.microsoft.com/office/drawing/2014/main" id="{FDD67027-3228-34A2-F080-B2E03F828D40}"/>
              </a:ext>
            </a:extLst>
          </p:cNvPr>
          <p:cNvSpPr/>
          <p:nvPr/>
        </p:nvSpPr>
        <p:spPr>
          <a:xfrm>
            <a:off x="22712750" y="29249224"/>
            <a:ext cx="670625" cy="584775"/>
          </a:xfrm>
          <a:prstGeom prst="rect">
            <a:avLst/>
          </a:prstGeom>
        </p:spPr>
        <p:txBody>
          <a:bodyPr wrap="square">
            <a:spAutoFit/>
          </a:bodyPr>
          <a:lstStyle/>
          <a:p>
            <a:pPr algn="just"/>
            <a:r>
              <a:rPr lang="en-US" altLang="ko-KR" sz="3200" kern="100" dirty="0">
                <a:solidFill>
                  <a:srgbClr val="000000"/>
                </a:solidFill>
                <a:effectLst/>
                <a:latin typeface="Times New Roman" panose="02020603050405020304" pitchFamily="18" charset="0"/>
                <a:cs typeface="Times New Roman" panose="02020603050405020304" pitchFamily="18" charset="0"/>
              </a:rPr>
              <a:t>(b)</a:t>
            </a:r>
            <a:endParaRPr lang="ko-KR" altLang="en-US" sz="3200" dirty="0">
              <a:latin typeface="Times New Roman" panose="02020603050405020304" pitchFamily="18" charset="0"/>
              <a:cs typeface="Times New Roman" panose="02020603050405020304" pitchFamily="18" charset="0"/>
            </a:endParaRPr>
          </a:p>
        </p:txBody>
      </p:sp>
      <p:sp>
        <p:nvSpPr>
          <p:cNvPr id="25" name="직사각형 24">
            <a:extLst>
              <a:ext uri="{FF2B5EF4-FFF2-40B4-BE49-F238E27FC236}">
                <a16:creationId xmlns:a16="http://schemas.microsoft.com/office/drawing/2014/main" id="{5F42AD68-BCF1-ABBF-DA7E-6E2809068FB4}"/>
              </a:ext>
            </a:extLst>
          </p:cNvPr>
          <p:cNvSpPr/>
          <p:nvPr/>
        </p:nvSpPr>
        <p:spPr>
          <a:xfrm>
            <a:off x="27444222" y="29249224"/>
            <a:ext cx="670625" cy="584775"/>
          </a:xfrm>
          <a:prstGeom prst="rect">
            <a:avLst/>
          </a:prstGeom>
        </p:spPr>
        <p:txBody>
          <a:bodyPr wrap="square">
            <a:spAutoFit/>
          </a:bodyPr>
          <a:lstStyle/>
          <a:p>
            <a:pPr algn="just"/>
            <a:r>
              <a:rPr lang="en-US" altLang="ko-KR" sz="3200" kern="100" dirty="0">
                <a:solidFill>
                  <a:srgbClr val="000000"/>
                </a:solidFill>
                <a:effectLst/>
                <a:latin typeface="Times New Roman" panose="02020603050405020304" pitchFamily="18" charset="0"/>
                <a:cs typeface="Times New Roman" panose="02020603050405020304" pitchFamily="18" charset="0"/>
              </a:rPr>
              <a:t>(c)</a:t>
            </a:r>
            <a:endParaRPr lang="ko-KR" altLang="en-US" sz="3200" dirty="0">
              <a:latin typeface="Times New Roman" panose="02020603050405020304" pitchFamily="18" charset="0"/>
              <a:cs typeface="Times New Roman" panose="02020603050405020304" pitchFamily="18" charset="0"/>
            </a:endParaRPr>
          </a:p>
        </p:txBody>
      </p:sp>
      <p:pic>
        <p:nvPicPr>
          <p:cNvPr id="26" name="Picture 1">
            <a:extLst>
              <a:ext uri="{FF2B5EF4-FFF2-40B4-BE49-F238E27FC236}">
                <a16:creationId xmlns:a16="http://schemas.microsoft.com/office/drawing/2014/main" id="{00ED77D6-5A99-E240-727C-772D3353040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bwMode="auto">
          <a:xfrm>
            <a:off x="16406065" y="31785476"/>
            <a:ext cx="5462319" cy="3780787"/>
          </a:xfrm>
          <a:prstGeom prst="rect">
            <a:avLst/>
          </a:prstGeom>
          <a:solidFill>
            <a:srgbClr val="FFFFFF"/>
          </a:solidFill>
          <a:ln>
            <a:noFill/>
          </a:ln>
        </p:spPr>
      </p:pic>
      <p:pic>
        <p:nvPicPr>
          <p:cNvPr id="27" name="Picture 1">
            <a:extLst>
              <a:ext uri="{FF2B5EF4-FFF2-40B4-BE49-F238E27FC236}">
                <a16:creationId xmlns:a16="http://schemas.microsoft.com/office/drawing/2014/main" id="{380BF0D0-396A-29D5-64AE-EDB91A8CE12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auto">
          <a:xfrm>
            <a:off x="23284542" y="31807417"/>
            <a:ext cx="5462319" cy="3801183"/>
          </a:xfrm>
          <a:prstGeom prst="rect">
            <a:avLst/>
          </a:prstGeom>
          <a:solidFill>
            <a:srgbClr val="FFFFFF"/>
          </a:solidFill>
          <a:ln>
            <a:noFill/>
          </a:ln>
        </p:spPr>
      </p:pic>
      <p:sp>
        <p:nvSpPr>
          <p:cNvPr id="30" name="직사각형 29">
            <a:extLst>
              <a:ext uri="{FF2B5EF4-FFF2-40B4-BE49-F238E27FC236}">
                <a16:creationId xmlns:a16="http://schemas.microsoft.com/office/drawing/2014/main" id="{297D09BF-66D7-23DF-2999-00BBCDAADA49}"/>
              </a:ext>
            </a:extLst>
          </p:cNvPr>
          <p:cNvSpPr/>
          <p:nvPr/>
        </p:nvSpPr>
        <p:spPr>
          <a:xfrm>
            <a:off x="19019237" y="21839642"/>
            <a:ext cx="670625" cy="584775"/>
          </a:xfrm>
          <a:prstGeom prst="rect">
            <a:avLst/>
          </a:prstGeom>
        </p:spPr>
        <p:txBody>
          <a:bodyPr wrap="square">
            <a:spAutoFit/>
          </a:bodyPr>
          <a:lstStyle/>
          <a:p>
            <a:pPr algn="just"/>
            <a:r>
              <a:rPr lang="en-US" altLang="ko-KR" sz="3200" kern="100" dirty="0">
                <a:solidFill>
                  <a:srgbClr val="000000"/>
                </a:solidFill>
                <a:effectLst/>
                <a:latin typeface="Times New Roman" panose="02020603050405020304" pitchFamily="18" charset="0"/>
                <a:cs typeface="Times New Roman" panose="02020603050405020304" pitchFamily="18" charset="0"/>
              </a:rPr>
              <a:t>(a)</a:t>
            </a:r>
            <a:endParaRPr lang="ko-KR" altLang="en-US" sz="3200" dirty="0">
              <a:latin typeface="Times New Roman" panose="02020603050405020304" pitchFamily="18" charset="0"/>
              <a:cs typeface="Times New Roman" panose="02020603050405020304" pitchFamily="18" charset="0"/>
            </a:endParaRPr>
          </a:p>
        </p:txBody>
      </p:sp>
      <p:sp>
        <p:nvSpPr>
          <p:cNvPr id="33" name="직사각형 32">
            <a:extLst>
              <a:ext uri="{FF2B5EF4-FFF2-40B4-BE49-F238E27FC236}">
                <a16:creationId xmlns:a16="http://schemas.microsoft.com/office/drawing/2014/main" id="{44D98E3A-94FE-48E4-4485-562C6DA890FC}"/>
              </a:ext>
            </a:extLst>
          </p:cNvPr>
          <p:cNvSpPr/>
          <p:nvPr/>
        </p:nvSpPr>
        <p:spPr>
          <a:xfrm>
            <a:off x="25935603" y="35710379"/>
            <a:ext cx="670625" cy="584775"/>
          </a:xfrm>
          <a:prstGeom prst="rect">
            <a:avLst/>
          </a:prstGeom>
        </p:spPr>
        <p:txBody>
          <a:bodyPr wrap="square">
            <a:spAutoFit/>
          </a:bodyPr>
          <a:lstStyle/>
          <a:p>
            <a:pPr algn="just"/>
            <a:r>
              <a:rPr lang="en-US" altLang="ko-KR" sz="3200" kern="100" dirty="0">
                <a:solidFill>
                  <a:srgbClr val="000000"/>
                </a:solidFill>
                <a:effectLst/>
                <a:latin typeface="Times New Roman" panose="02020603050405020304" pitchFamily="18" charset="0"/>
                <a:cs typeface="Times New Roman" panose="02020603050405020304" pitchFamily="18" charset="0"/>
              </a:rPr>
              <a:t>(b)</a:t>
            </a:r>
            <a:endParaRPr lang="ko-KR" altLang="en-US" sz="3200" dirty="0">
              <a:latin typeface="Times New Roman" panose="02020603050405020304" pitchFamily="18" charset="0"/>
              <a:cs typeface="Times New Roman" panose="02020603050405020304" pitchFamily="18" charset="0"/>
            </a:endParaRPr>
          </a:p>
        </p:txBody>
      </p:sp>
      <p:sp>
        <p:nvSpPr>
          <p:cNvPr id="39" name="직사각형 38">
            <a:extLst>
              <a:ext uri="{FF2B5EF4-FFF2-40B4-BE49-F238E27FC236}">
                <a16:creationId xmlns:a16="http://schemas.microsoft.com/office/drawing/2014/main" id="{1741FA4A-EC51-C5D4-E93B-E9EBE2FC791F}"/>
              </a:ext>
            </a:extLst>
          </p:cNvPr>
          <p:cNvSpPr/>
          <p:nvPr/>
        </p:nvSpPr>
        <p:spPr>
          <a:xfrm>
            <a:off x="18901249" y="35710379"/>
            <a:ext cx="670625" cy="584775"/>
          </a:xfrm>
          <a:prstGeom prst="rect">
            <a:avLst/>
          </a:prstGeom>
        </p:spPr>
        <p:txBody>
          <a:bodyPr wrap="square">
            <a:spAutoFit/>
          </a:bodyPr>
          <a:lstStyle/>
          <a:p>
            <a:pPr algn="just"/>
            <a:r>
              <a:rPr lang="en-US" altLang="ko-KR" sz="3200" kern="100" dirty="0">
                <a:solidFill>
                  <a:srgbClr val="000000"/>
                </a:solidFill>
                <a:effectLst/>
                <a:latin typeface="Times New Roman" panose="02020603050405020304" pitchFamily="18" charset="0"/>
                <a:cs typeface="Times New Roman" panose="02020603050405020304" pitchFamily="18" charset="0"/>
              </a:rPr>
              <a:t>(a)</a:t>
            </a:r>
            <a:endParaRPr lang="ko-KR" altLang="en-US" sz="3200" dirty="0">
              <a:latin typeface="Times New Roman" panose="02020603050405020304" pitchFamily="18" charset="0"/>
              <a:cs typeface="Times New Roman" panose="02020603050405020304" pitchFamily="18" charset="0"/>
            </a:endParaRPr>
          </a:p>
        </p:txBody>
      </p:sp>
      <p:pic>
        <p:nvPicPr>
          <p:cNvPr id="18" name="그림 17" descr="패턴, 그래픽, 픽셀, 디자인이(가) 표시된 사진&#10;&#10;자동 생성된 설명">
            <a:extLst>
              <a:ext uri="{FF2B5EF4-FFF2-40B4-BE49-F238E27FC236}">
                <a16:creationId xmlns:a16="http://schemas.microsoft.com/office/drawing/2014/main" id="{093ECE78-4130-9DBB-D55B-BCAD9478BBB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7014881" y="6671123"/>
            <a:ext cx="2592562" cy="2592562"/>
          </a:xfrm>
          <a:prstGeom prst="rect">
            <a:avLst/>
          </a:prstGeom>
        </p:spPr>
      </p:pic>
    </p:spTree>
    <p:extLst>
      <p:ext uri="{BB962C8B-B14F-4D97-AF65-F5344CB8AC3E}">
        <p14:creationId xmlns:p14="http://schemas.microsoft.com/office/powerpoint/2010/main" val="612776008"/>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6052</TotalTime>
  <Words>1060</Words>
  <Application>Microsoft Office PowerPoint</Application>
  <PresentationFormat>사용자 지정</PresentationFormat>
  <Paragraphs>26</Paragraphs>
  <Slides>1</Slides>
  <Notes>0</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1</vt:i4>
      </vt:variant>
    </vt:vector>
  </HeadingPairs>
  <TitlesOfParts>
    <vt:vector size="8" baseType="lpstr">
      <vt:lpstr>한양신명조</vt:lpstr>
      <vt:lpstr>Arial</vt:lpstr>
      <vt:lpstr>Calibri</vt:lpstr>
      <vt:lpstr>Calibri Light</vt:lpstr>
      <vt:lpstr>Cambria Math</vt:lpstr>
      <vt:lpstr>Times New Roman</vt:lpstr>
      <vt:lpstr>Office 테마</vt:lpstr>
      <vt:lpstr>PowerPoint 프레젠테이션</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Registered User</dc:creator>
  <cp:lastModifiedBy>신동현</cp:lastModifiedBy>
  <cp:revision>41</cp:revision>
  <dcterms:created xsi:type="dcterms:W3CDTF">2018-03-08T06:02:33Z</dcterms:created>
  <dcterms:modified xsi:type="dcterms:W3CDTF">2023-06-12T06:08:15Z</dcterms:modified>
</cp:coreProperties>
</file>